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0" r:id="rId3"/>
    <p:sldId id="262" r:id="rId4"/>
    <p:sldId id="261" r:id="rId5"/>
    <p:sldId id="277" r:id="rId6"/>
    <p:sldId id="264" r:id="rId7"/>
    <p:sldId id="265" r:id="rId8"/>
    <p:sldId id="267" r:id="rId9"/>
    <p:sldId id="278" r:id="rId10"/>
    <p:sldId id="279" r:id="rId11"/>
    <p:sldId id="281" r:id="rId12"/>
    <p:sldId id="271" r:id="rId13"/>
    <p:sldId id="263" r:id="rId14"/>
    <p:sldId id="280" r:id="rId15"/>
    <p:sldId id="268" r:id="rId16"/>
    <p:sldId id="275" r:id="rId17"/>
    <p:sldId id="274" r:id="rId18"/>
    <p:sldId id="27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685"/>
    <a:srgbClr val="FF8E6B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BB8658-4608-4358-BC42-4EB11F52012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E45602-F5AA-4658-9640-E08135F7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5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085FA5-E7AD-4D79-9739-0528D150FF0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33579C-F6C4-455C-AD5A-0CE53F20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2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91290-C2C1-4675-ACBA-586E9C7581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6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dirty="0"/>
          </a:p>
          <a:p>
            <a:pPr rtl="0" eaLnBrk="1" fontAlgn="t" latinLnBrk="0" hangingPunct="1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Median albedo (non-dusty region)</a:t>
            </a:r>
            <a:endParaRPr lang="en-US" dirty="0"/>
          </a:p>
          <a:p>
            <a:pPr rtl="0" eaLnBrk="1" fontAlgn="t" latinLnBrk="0" hangingPunct="1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Anomaly</a:t>
            </a:r>
            <a:endParaRPr lang="en-US" dirty="0"/>
          </a:p>
          <a:p>
            <a:pPr rtl="0" eaLnBrk="1" fontAlgn="t" latinLnBrk="0" hangingPunct="1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0.14</a:t>
            </a:r>
            <a:endParaRPr lang="en-US" dirty="0"/>
          </a:p>
          <a:p>
            <a:pPr rtl="0" eaLnBrk="1" fontAlgn="t" latinLnBrk="0" hangingPunct="1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(n=254, 70%)</a:t>
            </a:r>
          </a:p>
          <a:p>
            <a:pPr rtl="0" eaLnBrk="1" fontAlgn="t" latinLnBrk="0" hangingPunct="1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 anomaly</a:t>
            </a:r>
            <a:endParaRPr lang="en-US" dirty="0"/>
          </a:p>
          <a:p>
            <a:pPr rtl="0" eaLnBrk="1" fontAlgn="t" latinLnBrk="0" hangingPunct="1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0.14</a:t>
            </a:r>
            <a:endParaRPr lang="en-US" dirty="0"/>
          </a:p>
          <a:p>
            <a:pPr rtl="0" eaLnBrk="1" fontAlgn="t" latinLnBrk="0" hangingPunct="1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(n=106, 30%)</a:t>
            </a:r>
          </a:p>
          <a:p>
            <a:pPr rtl="0" eaLnBrk="1" fontAlgn="t" latinLnBrk="0" hangingPunct="1"/>
            <a:endParaRPr lang="en-US" dirty="0"/>
          </a:p>
          <a:p>
            <a:pPr rtl="0" eaLnBrk="1" fontAlgn="t" latinLnBrk="0" hangingPunct="1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Median albedo (dusty region)</a:t>
            </a:r>
            <a:endParaRPr lang="en-US" dirty="0"/>
          </a:p>
          <a:p>
            <a:pPr rtl="0" eaLnBrk="1" fontAlgn="t" latinLnBrk="0" hangingPunct="1"/>
            <a:r>
              <a:rPr lang="en-US" dirty="0"/>
              <a:t>Anomaly</a:t>
            </a:r>
          </a:p>
          <a:p>
            <a:pPr rtl="0" eaLnBrk="1" fontAlgn="t" latinLnBrk="0" hangingPunct="1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0.236</a:t>
            </a:r>
            <a:endParaRPr lang="en-US" dirty="0"/>
          </a:p>
          <a:p>
            <a:pPr rtl="0" eaLnBrk="1" fontAlgn="t" latinLnBrk="0" hangingPunct="1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(n=134,46%)</a:t>
            </a:r>
            <a:endParaRPr lang="en-US" dirty="0"/>
          </a:p>
          <a:p>
            <a:pPr rtl="0" eaLnBrk="1" fontAlgn="t" latinLnBrk="0" hangingPunct="1"/>
            <a:r>
              <a:rPr lang="en-US" dirty="0"/>
              <a:t>No anomaly</a:t>
            </a:r>
          </a:p>
          <a:p>
            <a:pPr rtl="0" eaLnBrk="1" fontAlgn="t" latinLnBrk="0" hangingPunct="1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0.267</a:t>
            </a:r>
            <a:endParaRPr lang="en-US" dirty="0"/>
          </a:p>
          <a:p>
            <a:pPr rtl="0" eaLnBrk="1" fontAlgn="t" latinLnBrk="0" hangingPunct="1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(n=160, 54%)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3579C-F6C4-455C-AD5A-0CE53F204E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9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superheated steam</a:t>
            </a:r>
            <a:r>
              <a:rPr lang="en-US" baseline="0" dirty="0" smtClean="0"/>
              <a:t> up to 1200C, only requires 1.5% water by volume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3579C-F6C4-455C-AD5A-0CE53F204E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4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Nathan Williams\Desktop\pittes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61000">
                <a:srgbClr val="C00000">
                  <a:alpha val="67000"/>
                </a:srgbClr>
              </a:gs>
              <a:gs pos="100000">
                <a:srgbClr val="3E1500">
                  <a:alpha val="7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5D2242AD-85F2-404F-9EBB-F9C131D56D5E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AF45E41D-4C35-40F1-B43A-ECB8C6A527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DB73-9589-490D-BFDE-A6A9EE7C8937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E0D-5FE1-4E18-B179-FE1712F9D67C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7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042-C8C3-406D-B877-9BC5C54E825D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81E4-1F18-4DA5-A5F3-9411EECC150D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CABA-FE15-420C-9F3A-08BEA73154BF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F974-9FDC-4DAB-A3E6-C6510B8F0AAA}" type="datetime1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2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1349-E5A6-4768-B1C5-6E9525136C5B}" type="datetime1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0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7CD8-0F1F-49E1-AB67-00895DA26E15}" type="datetime1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6568-524F-47FF-8FB3-19AA6E8B08FF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7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57E6-769E-45CC-A6F4-ECB0F8559F96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4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han Williams\Desktop\pittest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61000">
                <a:srgbClr val="C00000">
                  <a:alpha val="67000"/>
                </a:srgbClr>
              </a:gs>
              <a:gs pos="100000">
                <a:srgbClr val="3E1500">
                  <a:alpha val="7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61000">
                <a:srgbClr val="C00000">
                  <a:alpha val="67000"/>
                </a:srgbClr>
              </a:gs>
              <a:gs pos="100000">
                <a:srgbClr val="3E1500">
                  <a:alpha val="7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ADEA7C5-A869-479E-AE66-8977C1609B8A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F45E41D-4C35-40F1-B43A-ECB8C6A527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1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7010400" cy="1470025"/>
          </a:xfr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for an Explosive Origin of Central Pit Craters on Mars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4648200"/>
            <a:ext cx="7543800" cy="1676400"/>
          </a:xfr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anchor="ctr">
            <a:noAutofit/>
          </a:bodyPr>
          <a:lstStyle/>
          <a:p>
            <a:pPr lvl="6" algn="l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Nathan R. Williams, James F. Bell III, </a:t>
            </a:r>
          </a:p>
          <a:p>
            <a:pPr lvl="6" algn="l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 R. Christensen, Jack D. Farmer</a:t>
            </a:r>
          </a:p>
          <a:p>
            <a:pPr lvl="6" algn="l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Arizona State University</a:t>
            </a:r>
          </a:p>
          <a:p>
            <a:pPr lvl="6" algn="l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Dec. 11, 2013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ASU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2469489" cy="102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066800"/>
          </a:xfrm>
        </p:spPr>
        <p:txBody>
          <a:bodyPr>
            <a:normAutofit fontScale="92500"/>
          </a:bodyPr>
          <a:lstStyle/>
          <a:p>
            <a:r>
              <a:rPr lang="en-US" dirty="0"/>
              <a:t>CTX, </a:t>
            </a:r>
            <a:r>
              <a:rPr lang="en-US" dirty="0" err="1"/>
              <a:t>HiRISE</a:t>
            </a:r>
            <a:r>
              <a:rPr lang="en-US" dirty="0"/>
              <a:t> images show large </a:t>
            </a:r>
            <a:r>
              <a:rPr lang="en-US" dirty="0" smtClean="0"/>
              <a:t>(meter to decimeter scale) blocks associated with warm nighttime temperatures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10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57200" y="2438400"/>
            <a:ext cx="5247828" cy="3631792"/>
            <a:chOff x="4957763" y="1787508"/>
            <a:chExt cx="3752850" cy="259718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3" r="4816"/>
            <a:stretch/>
          </p:blipFill>
          <p:spPr bwMode="auto">
            <a:xfrm>
              <a:off x="4957763" y="1787508"/>
              <a:ext cx="3752850" cy="2597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077200" y="4202723"/>
              <a:ext cx="59436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9550" y="5528846"/>
            <a:ext cx="60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m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599" y="6096000"/>
            <a:ext cx="5638802" cy="646331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HiRISE</a:t>
            </a:r>
            <a:r>
              <a:rPr lang="en-US" dirty="0" smtClean="0">
                <a:solidFill>
                  <a:schemeClr val="bg1"/>
                </a:solidFill>
              </a:rPr>
              <a:t> image (left) showing blocky material in THEMIS warm patch (right) around central pit </a:t>
            </a:r>
            <a:r>
              <a:rPr lang="en-US" dirty="0">
                <a:solidFill>
                  <a:schemeClr val="bg1"/>
                </a:solidFill>
              </a:rPr>
              <a:t>at 23.8°S</a:t>
            </a:r>
            <a:r>
              <a:rPr lang="en-US" dirty="0" smtClean="0">
                <a:solidFill>
                  <a:schemeClr val="bg1"/>
                </a:solidFill>
              </a:rPr>
              <a:t>, 126.8°E.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695950" y="2438400"/>
            <a:ext cx="2990850" cy="3631406"/>
            <a:chOff x="5695950" y="2438400"/>
            <a:chExt cx="2990850" cy="3631406"/>
          </a:xfrm>
        </p:grpSpPr>
        <p:pic>
          <p:nvPicPr>
            <p:cNvPr id="6" name="Picture 2" descr="C:\Users\Nathan Williams\Documents\Schoolwork\Mars\Images\Blocks 126.87E 23 HiRISE PSP_007897_1560_RED contex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438400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5700713" y="2440781"/>
              <a:ext cx="1835943" cy="15668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695950" y="4005263"/>
              <a:ext cx="1843088" cy="20645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924800" y="2438400"/>
            <a:ext cx="826826" cy="738664"/>
            <a:chOff x="4495800" y="1371600"/>
            <a:chExt cx="826826" cy="738664"/>
          </a:xfrm>
        </p:grpSpPr>
        <p:sp>
          <p:nvSpPr>
            <p:cNvPr id="14" name="Rectangle 13"/>
            <p:cNvSpPr/>
            <p:nvPr/>
          </p:nvSpPr>
          <p:spPr>
            <a:xfrm>
              <a:off x="4495800" y="1371600"/>
              <a:ext cx="762000" cy="685800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C:\Users\Nathan Williams\Documents\Schoolwork\Mars\Images\THEMIS daily colorbar.jpg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47800"/>
              <a:ext cx="172085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692132" y="1371600"/>
              <a:ext cx="6304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Warm</a:t>
              </a:r>
            </a:p>
            <a:p>
              <a:endParaRPr lang="en-US" sz="1400" dirty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Cool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153400" y="4953000"/>
            <a:ext cx="420624" cy="12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001000" y="464820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km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5715000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PSP_007897_1560_RED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1" idx="2"/>
            <a:endCxn id="31" idx="0"/>
          </p:cNvCxnSpPr>
          <p:nvPr/>
        </p:nvCxnSpPr>
        <p:spPr>
          <a:xfrm flipV="1">
            <a:off x="6110473" y="4736068"/>
            <a:ext cx="0" cy="3693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943600" y="47360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cxnSp>
        <p:nvCxnSpPr>
          <p:cNvPr id="34" name="Straight Arrow Connector 33"/>
          <p:cNvCxnSpPr>
            <a:stCxn id="33" idx="2"/>
            <a:endCxn id="33" idx="0"/>
          </p:cNvCxnSpPr>
          <p:nvPr/>
        </p:nvCxnSpPr>
        <p:spPr>
          <a:xfrm flipV="1">
            <a:off x="700273" y="5334000"/>
            <a:ext cx="0" cy="3693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3400" y="53340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90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990600"/>
          </a:xfrm>
        </p:spPr>
        <p:txBody>
          <a:bodyPr/>
          <a:lstStyle/>
          <a:p>
            <a:r>
              <a:rPr lang="en-US" dirty="0"/>
              <a:t>Raised rims also identified around many central pits as early as Hodges (1978)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1100" y="5943600"/>
            <a:ext cx="6781800" cy="646331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MOLA topographic profile across a central pit crater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18.4°S,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102.7°E, showing raised rims around both the pit and parent crater.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43600" y="2667000"/>
            <a:ext cx="3052590" cy="2667000"/>
            <a:chOff x="4572000" y="332307"/>
            <a:chExt cx="4343400" cy="3794760"/>
          </a:xfrm>
        </p:grpSpPr>
        <p:pic>
          <p:nvPicPr>
            <p:cNvPr id="7" name="Picture 2" descr="C:\Users\Nathan Williams\Desktop\pittest.p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0" y="332307"/>
              <a:ext cx="4343400" cy="3794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077200" y="3476537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 km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87524" y="3913707"/>
              <a:ext cx="539496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5486400" y="1018107"/>
              <a:ext cx="2667000" cy="2514600"/>
            </a:xfrm>
            <a:prstGeom prst="line">
              <a:avLst/>
            </a:prstGeom>
            <a:ln w="1905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C:\Users\Nathan Williams\Documents\Schoolwork\Mars\Images\Arima A Profile VE10x Big Text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15677" r="6234" b="7929"/>
          <a:stretch/>
        </p:blipFill>
        <p:spPr bwMode="auto">
          <a:xfrm>
            <a:off x="228600" y="2362200"/>
            <a:ext cx="5562600" cy="34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24400" y="472440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VE=10x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743202" y="3352800"/>
            <a:ext cx="152398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05200" y="3352800"/>
            <a:ext cx="152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62200" y="3048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Raised Pit Rims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38200" y="2526268"/>
            <a:ext cx="493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81600" y="2526268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2" idx="2"/>
            <a:endCxn id="32" idx="0"/>
          </p:cNvCxnSpPr>
          <p:nvPr/>
        </p:nvCxnSpPr>
        <p:spPr>
          <a:xfrm flipV="1">
            <a:off x="6110473" y="4888468"/>
            <a:ext cx="0" cy="3693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943600" y="48884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89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Smaller pits’ </a:t>
            </a:r>
            <a:r>
              <a:rPr lang="en-US" dirty="0" err="1" smtClean="0"/>
              <a:t>ejecta</a:t>
            </a:r>
            <a:r>
              <a:rPr lang="en-US" dirty="0" smtClean="0"/>
              <a:t> finer-grained, and more easily eroded or buried</a:t>
            </a:r>
          </a:p>
          <a:p>
            <a:r>
              <a:rPr lang="en-US" dirty="0" smtClean="0"/>
              <a:t>Dust deposits several centimeters thick mask diurnal thermal variation</a:t>
            </a:r>
          </a:p>
          <a:p>
            <a:r>
              <a:rPr lang="en-US" dirty="0" smtClean="0"/>
              <a:t>Raised rims around many pits likely </a:t>
            </a:r>
            <a:r>
              <a:rPr lang="en-US" dirty="0" err="1" smtClean="0"/>
              <a:t>ejecta</a:t>
            </a:r>
            <a:endParaRPr lang="en-US" dirty="0" smtClean="0"/>
          </a:p>
          <a:p>
            <a:r>
              <a:rPr lang="en-US" dirty="0" smtClean="0"/>
              <a:t>Expected for explosive excavation, not collapse</a:t>
            </a:r>
          </a:p>
          <a:p>
            <a:r>
              <a:rPr lang="en-US" dirty="0"/>
              <a:t>Preservation of pits indicates formation during or after impact modification phase</a:t>
            </a:r>
          </a:p>
          <a:p>
            <a:r>
              <a:rPr lang="en-US" dirty="0"/>
              <a:t>Perhaps late-stage </a:t>
            </a:r>
            <a:r>
              <a:rPr lang="en-US" dirty="0" err="1"/>
              <a:t>phreatomagmatic</a:t>
            </a:r>
            <a:r>
              <a:rPr lang="en-US" dirty="0"/>
              <a:t> interaction?</a:t>
            </a:r>
          </a:p>
          <a:p>
            <a:r>
              <a:rPr lang="en-US" dirty="0"/>
              <a:t>Similar-sized maar craters are observed on Earth (Beget </a:t>
            </a:r>
            <a:r>
              <a:rPr lang="en-US" i="1" dirty="0"/>
              <a:t>et al</a:t>
            </a:r>
            <a:r>
              <a:rPr lang="en-US" dirty="0"/>
              <a:t>., 1996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Nathan Williams\Documents\Schoolwork\Mars\Images\Pit Water and Rock Melt Volumes.tif"/>
          <p:cNvPicPr>
            <a:picLocks noGrp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326287" cy="324347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343400" cy="944562"/>
          </a:xfrm>
        </p:spPr>
        <p:txBody>
          <a:bodyPr>
            <a:noAutofit/>
          </a:bodyPr>
          <a:lstStyle/>
          <a:p>
            <a:r>
              <a:rPr lang="en-US" dirty="0" smtClean="0"/>
              <a:t>Energetic Plausibility</a:t>
            </a:r>
            <a:br>
              <a:rPr lang="en-US" dirty="0" smtClean="0"/>
            </a:br>
            <a:r>
              <a:rPr lang="en-US" dirty="0" smtClean="0"/>
              <a:t>of an Explosive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Impact melt estimates for parent crater from O’Keefe and Ahrens (1982)</a:t>
            </a:r>
          </a:p>
          <a:p>
            <a:r>
              <a:rPr lang="en-US" sz="2600" dirty="0" smtClean="0"/>
              <a:t>Pit crater forming energy from Sato and Taniguchi (1997)</a:t>
            </a:r>
          </a:p>
          <a:p>
            <a:r>
              <a:rPr lang="en-US" sz="2600" dirty="0" smtClean="0"/>
              <a:t>Heat transfer efficiencies of 0.1-0.3 from </a:t>
            </a:r>
            <a:r>
              <a:rPr lang="en-US" sz="2600" dirty="0" err="1" smtClean="0"/>
              <a:t>Wohletz</a:t>
            </a:r>
            <a:r>
              <a:rPr lang="en-US" sz="2600" dirty="0" smtClean="0"/>
              <a:t> (1986)</a:t>
            </a:r>
          </a:p>
          <a:p>
            <a:r>
              <a:rPr lang="en-US" sz="2600" dirty="0" smtClean="0"/>
              <a:t>Estimate volume of craters as half-ellipsoids</a:t>
            </a:r>
          </a:p>
          <a:p>
            <a:r>
              <a:rPr lang="en-US" sz="2600" dirty="0" smtClean="0"/>
              <a:t>Use specific and latent heats for raising ice from 0°C to steam at 100°C; cool basaltic melt from solidus 1200°C to 100°C</a:t>
            </a:r>
          </a:p>
        </p:txBody>
      </p:sp>
      <p:pic>
        <p:nvPicPr>
          <p:cNvPr id="7" name="Picture 6" descr="C:\Users\Nathan Williams\Documents\Schoolwork\Mars\Images\Pit Thermal Energies of Steam and Rock Melt.tif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20438" cy="323596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553200"/>
            <a:ext cx="2133600" cy="365125"/>
          </a:xfrm>
        </p:spPr>
        <p:txBody>
          <a:bodyPr/>
          <a:lstStyle/>
          <a:p>
            <a:fld id="{AF45E41D-4C35-40F1-B43A-ECB8C6A527B2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981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than enough thermal energy available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495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 only ~3% water,</a:t>
            </a:r>
          </a:p>
          <a:p>
            <a:pPr algn="ctr"/>
            <a:r>
              <a:rPr lang="en-US" dirty="0" smtClean="0"/>
              <a:t>~10-25% rock-melt by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 txBox="1">
            <a:spLocks/>
          </p:cNvSpPr>
          <p:nvPr/>
        </p:nvSpPr>
        <p:spPr>
          <a:xfrm>
            <a:off x="76200" y="152400"/>
            <a:ext cx="4419600" cy="792162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 Explosion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990600" y="6477000"/>
            <a:ext cx="2590800" cy="338554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from French (1998)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70" name="Group 2069"/>
          <p:cNvGrpSpPr/>
          <p:nvPr/>
        </p:nvGrpSpPr>
        <p:grpSpPr>
          <a:xfrm>
            <a:off x="83988" y="1066800"/>
            <a:ext cx="8983812" cy="5358622"/>
            <a:chOff x="-4026237" y="-3200400"/>
            <a:chExt cx="19865195" cy="11849097"/>
          </a:xfrm>
        </p:grpSpPr>
        <p:pic>
          <p:nvPicPr>
            <p:cNvPr id="206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026237" y="-3200398"/>
              <a:ext cx="9712411" cy="1184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75833" y="-3200400"/>
              <a:ext cx="9763125" cy="11849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71" name="Rectangle 2070"/>
          <p:cNvSpPr/>
          <p:nvPr/>
        </p:nvSpPr>
        <p:spPr>
          <a:xfrm>
            <a:off x="4648200" y="3611880"/>
            <a:ext cx="4419600" cy="2788920"/>
          </a:xfrm>
          <a:prstGeom prst="rect">
            <a:avLst/>
          </a:prstGeom>
          <a:noFill/>
          <a:ln w="381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Rectangle 20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41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Explosive Scenario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fld id="{AF45E41D-4C35-40F1-B43A-ECB8C6A527B2}" type="slidenum">
              <a:rPr lang="en-US" smtClean="0"/>
              <a:t>14</a:t>
            </a:fld>
            <a:endParaRPr lang="en-US"/>
          </a:p>
        </p:txBody>
      </p:sp>
      <p:pic>
        <p:nvPicPr>
          <p:cNvPr id="20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238" y="1371600"/>
            <a:ext cx="7501524" cy="4727789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62600" y="6477000"/>
            <a:ext cx="2590800" cy="338554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study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8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Blocky debris and raised rims observed surrounding many central pits suggest an explosive origin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Blocky </a:t>
            </a:r>
            <a:r>
              <a:rPr lang="en-US" sz="2400" dirty="0" err="1" smtClean="0"/>
              <a:t>ejecta</a:t>
            </a:r>
            <a:r>
              <a:rPr lang="en-US" sz="2400" dirty="0" smtClean="0"/>
              <a:t> and raised rims are not expected for collapse structures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More than enough thermal energy already available via impact rock-melt to drive large steam explosions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Explosive excavation requires only ~3% water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Future work and modeling needed to address explosive feasibility on other planets and icy satellites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Explosive origin of central pit craters supported on Mars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04900" y="0"/>
            <a:ext cx="6934200" cy="6859636"/>
            <a:chOff x="4495800" y="1371600"/>
            <a:chExt cx="4160520" cy="4115782"/>
          </a:xfrm>
        </p:grpSpPr>
        <p:pic>
          <p:nvPicPr>
            <p:cNvPr id="5" name="Picture 2" descr="C:\Users\Nathan Williams\Documents\Schoolwork\Mars\Images\awesomehalo102.7E-18.4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95800" y="1371600"/>
              <a:ext cx="4160520" cy="411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72400" y="5016779"/>
              <a:ext cx="643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km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96200" y="5242560"/>
              <a:ext cx="86868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10400" cy="1249362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6280152"/>
            <a:ext cx="3124200" cy="584775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THEMIS nighttime IR mosaic (color) over CTX visible images (shading)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4900" y="5879068"/>
            <a:ext cx="1657826" cy="369332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18.4°S, 102.7°E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04900" y="5128736"/>
            <a:ext cx="826826" cy="738664"/>
            <a:chOff x="4495800" y="1371600"/>
            <a:chExt cx="826826" cy="738664"/>
          </a:xfrm>
        </p:grpSpPr>
        <p:sp>
          <p:nvSpPr>
            <p:cNvPr id="12" name="Rectangle 11"/>
            <p:cNvSpPr/>
            <p:nvPr/>
          </p:nvSpPr>
          <p:spPr>
            <a:xfrm>
              <a:off x="4495800" y="1371600"/>
              <a:ext cx="762000" cy="685800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:\Users\Nathan Williams\Documents\Schoolwork\Mars\Images\THEMIS daily colorbar.jp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47800"/>
              <a:ext cx="172085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4692132" y="1371600"/>
              <a:ext cx="6304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Warm</a:t>
              </a:r>
            </a:p>
            <a:p>
              <a:endParaRPr lang="en-US" sz="1400" dirty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Cool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Straight Arrow Connector 15"/>
          <p:cNvCxnSpPr>
            <a:stCxn id="17" idx="2"/>
            <a:endCxn id="17" idx="0"/>
          </p:cNvCxnSpPr>
          <p:nvPr/>
        </p:nvCxnSpPr>
        <p:spPr>
          <a:xfrm flipV="1">
            <a:off x="1309873" y="4648200"/>
            <a:ext cx="0" cy="3693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43000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090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0" y="76200"/>
            <a:ext cx="18288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343400" cy="6019800"/>
          </a:xfrm>
        </p:spPr>
        <p:txBody>
          <a:bodyPr>
            <a:noAutofit/>
          </a:bodyPr>
          <a:lstStyle/>
          <a:p>
            <a:r>
              <a:rPr lang="en-US" sz="1020" dirty="0" err="1">
                <a:effectLst/>
              </a:rPr>
              <a:t>Alzate</a:t>
            </a:r>
            <a:r>
              <a:rPr lang="en-US" sz="1020" dirty="0">
                <a:effectLst/>
              </a:rPr>
              <a:t>, N. and N. G. Barlow (2011</a:t>
            </a:r>
            <a:r>
              <a:rPr lang="en-US" sz="1020" dirty="0" smtClean="0">
                <a:effectLst/>
              </a:rPr>
              <a:t>), </a:t>
            </a:r>
            <a:r>
              <a:rPr lang="en-US" sz="1020" dirty="0">
                <a:effectLst/>
              </a:rPr>
              <a:t>Icarus 211, 1274-1283.</a:t>
            </a:r>
          </a:p>
          <a:p>
            <a:r>
              <a:rPr lang="en-US" sz="1020" dirty="0">
                <a:effectLst/>
              </a:rPr>
              <a:t>Baker, V. R. (1982), The Channels of Mars, 198 pp., University of Texas Press, Austin, Texas.</a:t>
            </a:r>
          </a:p>
          <a:p>
            <a:r>
              <a:rPr lang="en-US" sz="1020" dirty="0">
                <a:effectLst/>
              </a:rPr>
              <a:t>Baker, V. R. and D. J. Milton (1974), </a:t>
            </a:r>
            <a:r>
              <a:rPr lang="en-US" sz="1020" dirty="0" smtClean="0">
                <a:effectLst/>
              </a:rPr>
              <a:t>Icarus </a:t>
            </a:r>
            <a:r>
              <a:rPr lang="en-US" sz="1020" dirty="0">
                <a:effectLst/>
              </a:rPr>
              <a:t>23, 27-41.</a:t>
            </a:r>
          </a:p>
          <a:p>
            <a:r>
              <a:rPr lang="en-US" sz="1020" dirty="0" err="1">
                <a:effectLst/>
              </a:rPr>
              <a:t>Baloga</a:t>
            </a:r>
            <a:r>
              <a:rPr lang="en-US" sz="1020" dirty="0">
                <a:effectLst/>
              </a:rPr>
              <a:t>, S. M</a:t>
            </a:r>
            <a:r>
              <a:rPr lang="en-US" sz="1020" dirty="0" smtClean="0">
                <a:effectLst/>
              </a:rPr>
              <a:t>., </a:t>
            </a:r>
            <a:r>
              <a:rPr lang="en-US" sz="1020" i="1" dirty="0" smtClean="0">
                <a:effectLst/>
              </a:rPr>
              <a:t>et al</a:t>
            </a:r>
            <a:r>
              <a:rPr lang="en-US" sz="1020" dirty="0" smtClean="0">
                <a:effectLst/>
              </a:rPr>
              <a:t>. (2005</a:t>
            </a:r>
            <a:r>
              <a:rPr lang="en-US" sz="1020" dirty="0">
                <a:effectLst/>
              </a:rPr>
              <a:t>), </a:t>
            </a:r>
            <a:r>
              <a:rPr lang="en-US" sz="1020" dirty="0" smtClean="0">
                <a:effectLst/>
              </a:rPr>
              <a:t>JGR </a:t>
            </a:r>
            <a:r>
              <a:rPr lang="en-US" sz="1020" dirty="0">
                <a:effectLst/>
              </a:rPr>
              <a:t>110, E10001, doi:10.1029/2004JE002338.</a:t>
            </a:r>
          </a:p>
          <a:p>
            <a:r>
              <a:rPr lang="en-US" sz="1020" dirty="0">
                <a:effectLst/>
              </a:rPr>
              <a:t>Barlow, N. G. (2006), </a:t>
            </a:r>
            <a:r>
              <a:rPr lang="en-US" sz="1020" dirty="0" err="1" smtClean="0">
                <a:effectLst/>
              </a:rPr>
              <a:t>Meteoritics</a:t>
            </a:r>
            <a:r>
              <a:rPr lang="en-US" sz="1020" dirty="0" smtClean="0">
                <a:effectLst/>
              </a:rPr>
              <a:t> </a:t>
            </a:r>
            <a:r>
              <a:rPr lang="en-US" sz="1020" dirty="0">
                <a:effectLst/>
              </a:rPr>
              <a:t>&amp; Planetary Science 41, 1425-1436.</a:t>
            </a:r>
          </a:p>
          <a:p>
            <a:r>
              <a:rPr lang="en-US" sz="1020" dirty="0">
                <a:effectLst/>
              </a:rPr>
              <a:t>Barlow, N. G. (2010), </a:t>
            </a:r>
            <a:r>
              <a:rPr lang="en-US" sz="1020" dirty="0" smtClean="0">
                <a:effectLst/>
              </a:rPr>
              <a:t>GSA </a:t>
            </a:r>
            <a:r>
              <a:rPr lang="en-US" sz="1020" dirty="0">
                <a:effectLst/>
              </a:rPr>
              <a:t>Special Paper 465, 15-27.</a:t>
            </a:r>
          </a:p>
          <a:p>
            <a:r>
              <a:rPr lang="en-US" sz="1020" dirty="0">
                <a:effectLst/>
              </a:rPr>
              <a:t>Barlow, N. G.,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(2000</a:t>
            </a:r>
            <a:r>
              <a:rPr lang="en-US" sz="1020" dirty="0">
                <a:effectLst/>
              </a:rPr>
              <a:t>), </a:t>
            </a:r>
            <a:r>
              <a:rPr lang="en-US" sz="1020" dirty="0" smtClean="0">
                <a:effectLst/>
              </a:rPr>
              <a:t>JGR </a:t>
            </a:r>
            <a:r>
              <a:rPr lang="en-US" sz="1020" dirty="0">
                <a:effectLst/>
              </a:rPr>
              <a:t>105, E11, 26733-26738.</a:t>
            </a:r>
          </a:p>
          <a:p>
            <a:r>
              <a:rPr lang="en-US" sz="1020" dirty="0">
                <a:effectLst/>
              </a:rPr>
              <a:t>Barlow, N. G. (2011), </a:t>
            </a:r>
            <a:r>
              <a:rPr lang="en-US" sz="1020" dirty="0" smtClean="0">
                <a:effectLst/>
              </a:rPr>
              <a:t>Proc</a:t>
            </a:r>
            <a:r>
              <a:rPr lang="en-US" sz="1020" dirty="0">
                <a:effectLst/>
              </a:rPr>
              <a:t>. 42nd LPSC, Abs #1149.</a:t>
            </a:r>
          </a:p>
          <a:p>
            <a:r>
              <a:rPr lang="en-US" sz="1020" dirty="0" err="1">
                <a:effectLst/>
              </a:rPr>
              <a:t>Begét</a:t>
            </a:r>
            <a:r>
              <a:rPr lang="en-US" sz="1020" dirty="0">
                <a:effectLst/>
              </a:rPr>
              <a:t>, J. E., </a:t>
            </a:r>
            <a:r>
              <a:rPr lang="en-US" sz="1020" i="1" dirty="0" smtClean="0">
                <a:effectLst/>
              </a:rPr>
              <a:t>et al</a:t>
            </a:r>
            <a:r>
              <a:rPr lang="en-US" sz="1020" dirty="0" smtClean="0">
                <a:effectLst/>
              </a:rPr>
              <a:t>. (1996</a:t>
            </a:r>
            <a:r>
              <a:rPr lang="en-US" sz="1020" dirty="0">
                <a:effectLst/>
              </a:rPr>
              <a:t>), </a:t>
            </a:r>
            <a:r>
              <a:rPr lang="en-US" sz="1020" dirty="0" smtClean="0">
                <a:effectLst/>
              </a:rPr>
              <a:t>Arctic </a:t>
            </a:r>
            <a:r>
              <a:rPr lang="en-US" sz="1020" dirty="0">
                <a:effectLst/>
              </a:rPr>
              <a:t>49, 1, 62-69.</a:t>
            </a:r>
          </a:p>
          <a:p>
            <a:r>
              <a:rPr lang="en-US" sz="1020" dirty="0">
                <a:effectLst/>
              </a:rPr>
              <a:t>Bell, J. F., III,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(2013</a:t>
            </a:r>
            <a:r>
              <a:rPr lang="en-US" sz="1020" dirty="0">
                <a:effectLst/>
              </a:rPr>
              <a:t>), </a:t>
            </a:r>
            <a:r>
              <a:rPr lang="en-US" sz="1020" dirty="0" smtClean="0">
                <a:effectLst/>
              </a:rPr>
              <a:t>Mars </a:t>
            </a:r>
            <a:r>
              <a:rPr lang="en-US" sz="1020" dirty="0">
                <a:effectLst/>
              </a:rPr>
              <a:t>8, 1-14, doi:10.1555/mars.2013.0001.</a:t>
            </a:r>
          </a:p>
          <a:p>
            <a:r>
              <a:rPr lang="en-US" sz="1020" dirty="0">
                <a:effectLst/>
              </a:rPr>
              <a:t>Bray, V. J</a:t>
            </a:r>
            <a:r>
              <a:rPr lang="en-US" sz="1020" dirty="0" smtClean="0">
                <a:effectLst/>
              </a:rPr>
              <a:t>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(2012</a:t>
            </a:r>
            <a:r>
              <a:rPr lang="en-US" sz="1020" dirty="0">
                <a:effectLst/>
              </a:rPr>
              <a:t>), </a:t>
            </a:r>
            <a:r>
              <a:rPr lang="en-US" sz="1020" dirty="0" smtClean="0">
                <a:effectLst/>
              </a:rPr>
              <a:t>Icarus </a:t>
            </a:r>
            <a:r>
              <a:rPr lang="en-US" sz="1020" dirty="0">
                <a:effectLst/>
              </a:rPr>
              <a:t>217, 115-129.</a:t>
            </a:r>
          </a:p>
          <a:p>
            <a:r>
              <a:rPr lang="en-US" sz="1020" dirty="0">
                <a:effectLst/>
              </a:rPr>
              <a:t>Burr, D. M.,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(2002</a:t>
            </a:r>
            <a:r>
              <a:rPr lang="en-US" sz="1020" dirty="0">
                <a:effectLst/>
              </a:rPr>
              <a:t>), </a:t>
            </a:r>
            <a:r>
              <a:rPr lang="en-US" sz="1020" dirty="0" smtClean="0">
                <a:effectLst/>
              </a:rPr>
              <a:t>GRL </a:t>
            </a:r>
            <a:r>
              <a:rPr lang="en-US" sz="1020" dirty="0">
                <a:effectLst/>
              </a:rPr>
              <a:t>29, 1, 1013, </a:t>
            </a:r>
            <a:r>
              <a:rPr lang="en-US" sz="1020" dirty="0" err="1">
                <a:effectLst/>
              </a:rPr>
              <a:t>doi</a:t>
            </a:r>
            <a:r>
              <a:rPr lang="en-US" sz="1020" dirty="0">
                <a:effectLst/>
              </a:rPr>
              <a:t>: 10.1029/2001GL013345.</a:t>
            </a:r>
          </a:p>
          <a:p>
            <a:r>
              <a:rPr lang="en-US" sz="1020" dirty="0">
                <a:effectLst/>
              </a:rPr>
              <a:t>Carr, M. H.,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(1977), </a:t>
            </a:r>
            <a:r>
              <a:rPr lang="en-US" sz="1020" dirty="0">
                <a:effectLst/>
              </a:rPr>
              <a:t>JGR 82, 28, 4055-4065.</a:t>
            </a:r>
          </a:p>
          <a:p>
            <a:r>
              <a:rPr lang="en-US" sz="1020" dirty="0">
                <a:effectLst/>
              </a:rPr>
              <a:t>Carr, M. H. (1979), </a:t>
            </a:r>
            <a:r>
              <a:rPr lang="en-US" sz="1020" dirty="0" smtClean="0">
                <a:effectLst/>
              </a:rPr>
              <a:t>JGR </a:t>
            </a:r>
            <a:r>
              <a:rPr lang="en-US" sz="1020" dirty="0">
                <a:effectLst/>
              </a:rPr>
              <a:t>84, B6, 2995-3007.</a:t>
            </a:r>
          </a:p>
          <a:p>
            <a:r>
              <a:rPr lang="en-US" sz="1020" dirty="0">
                <a:effectLst/>
              </a:rPr>
              <a:t>Christensen, P. R. (1986</a:t>
            </a:r>
            <a:r>
              <a:rPr lang="en-US" sz="1020" dirty="0" smtClean="0">
                <a:effectLst/>
              </a:rPr>
              <a:t>),, </a:t>
            </a:r>
            <a:r>
              <a:rPr lang="en-US" sz="1020" dirty="0">
                <a:effectLst/>
              </a:rPr>
              <a:t>Icarus 68, 217-238.</a:t>
            </a:r>
          </a:p>
          <a:p>
            <a:r>
              <a:rPr lang="en-US" sz="1020" dirty="0">
                <a:effectLst/>
              </a:rPr>
              <a:t>Christensen, P. R., </a:t>
            </a:r>
            <a:r>
              <a:rPr lang="en-US" sz="1020" i="1" dirty="0" smtClean="0">
                <a:effectLst/>
              </a:rPr>
              <a:t>et al.</a:t>
            </a:r>
            <a:r>
              <a:rPr lang="en-US" sz="1020" dirty="0" smtClean="0">
                <a:effectLst/>
              </a:rPr>
              <a:t> </a:t>
            </a:r>
            <a:r>
              <a:rPr lang="en-US" sz="1020" dirty="0">
                <a:effectLst/>
              </a:rPr>
              <a:t>(2001), </a:t>
            </a:r>
            <a:r>
              <a:rPr lang="en-US" sz="1020" dirty="0" smtClean="0">
                <a:effectLst/>
              </a:rPr>
              <a:t>JGR </a:t>
            </a:r>
            <a:r>
              <a:rPr lang="en-US" sz="1020" dirty="0">
                <a:effectLst/>
              </a:rPr>
              <a:t>106, E10, 23,823–23,871.</a:t>
            </a:r>
          </a:p>
          <a:p>
            <a:r>
              <a:rPr lang="en-US" sz="1020" dirty="0">
                <a:effectLst/>
              </a:rPr>
              <a:t>Christensen, P. R., </a:t>
            </a:r>
            <a:r>
              <a:rPr lang="en-US" sz="1020" i="1" dirty="0" smtClean="0">
                <a:effectLst/>
              </a:rPr>
              <a:t>et al.</a:t>
            </a:r>
            <a:r>
              <a:rPr lang="en-US" sz="1020" dirty="0" smtClean="0">
                <a:effectLst/>
              </a:rPr>
              <a:t> </a:t>
            </a:r>
            <a:r>
              <a:rPr lang="en-US" sz="1020" dirty="0">
                <a:effectLst/>
              </a:rPr>
              <a:t>(2009</a:t>
            </a:r>
            <a:r>
              <a:rPr lang="en-US" sz="1020" dirty="0" smtClean="0">
                <a:effectLst/>
              </a:rPr>
              <a:t>), AGU FM, Abs. </a:t>
            </a:r>
            <a:r>
              <a:rPr lang="en-US" sz="1020" dirty="0" smtClean="0"/>
              <a:t>#IN22A-06</a:t>
            </a:r>
            <a:endParaRPr lang="en-US" sz="1020" dirty="0" smtClean="0">
              <a:effectLst/>
            </a:endParaRPr>
          </a:p>
          <a:p>
            <a:r>
              <a:rPr lang="en-US" sz="1020" dirty="0" smtClean="0">
                <a:effectLst/>
              </a:rPr>
              <a:t>Christensen</a:t>
            </a:r>
            <a:r>
              <a:rPr lang="en-US" sz="1020" dirty="0">
                <a:effectLst/>
              </a:rPr>
              <a:t>, P.R.,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(2004), </a:t>
            </a:r>
            <a:r>
              <a:rPr lang="en-US" sz="1020" dirty="0">
                <a:effectLst/>
              </a:rPr>
              <a:t>Space Science Reviews, 110, 85-130.</a:t>
            </a:r>
          </a:p>
          <a:p>
            <a:r>
              <a:rPr lang="en-US" sz="1020" dirty="0">
                <a:effectLst/>
              </a:rPr>
              <a:t>Clifford, S. M. and D. Hillel (1983), </a:t>
            </a:r>
            <a:r>
              <a:rPr lang="en-US" sz="1020" dirty="0" smtClean="0">
                <a:effectLst/>
              </a:rPr>
              <a:t>JGR </a:t>
            </a:r>
            <a:r>
              <a:rPr lang="en-US" sz="1020" dirty="0">
                <a:effectLst/>
              </a:rPr>
              <a:t>88, B3, 2456-2474.</a:t>
            </a:r>
          </a:p>
          <a:p>
            <a:r>
              <a:rPr lang="en-US" sz="1020" dirty="0">
                <a:effectLst/>
              </a:rPr>
              <a:t>Croft, S. K. (1981</a:t>
            </a:r>
            <a:r>
              <a:rPr lang="en-US" sz="1020" dirty="0" smtClean="0">
                <a:effectLst/>
              </a:rPr>
              <a:t>), </a:t>
            </a:r>
            <a:r>
              <a:rPr lang="en-US" sz="1020" dirty="0">
                <a:effectLst/>
              </a:rPr>
              <a:t>Proc. 12th LPSC, 196-198.</a:t>
            </a:r>
          </a:p>
          <a:p>
            <a:r>
              <a:rPr lang="en-US" sz="1020" dirty="0">
                <a:effectLst/>
              </a:rPr>
              <a:t>Cushing, G. E., </a:t>
            </a:r>
            <a:r>
              <a:rPr lang="en-US" sz="1020" i="1" dirty="0" smtClean="0">
                <a:effectLst/>
              </a:rPr>
              <a:t>et al.</a:t>
            </a:r>
            <a:r>
              <a:rPr lang="en-US" sz="1020" dirty="0" smtClean="0">
                <a:effectLst/>
              </a:rPr>
              <a:t> (</a:t>
            </a:r>
            <a:r>
              <a:rPr lang="en-US" sz="1020" dirty="0">
                <a:effectLst/>
              </a:rPr>
              <a:t>2007</a:t>
            </a:r>
            <a:r>
              <a:rPr lang="en-US" sz="1020" dirty="0" smtClean="0">
                <a:effectLst/>
              </a:rPr>
              <a:t>), </a:t>
            </a:r>
            <a:r>
              <a:rPr lang="en-US" sz="1020" dirty="0">
                <a:effectLst/>
              </a:rPr>
              <a:t>GRL 34, L17201, doi:10.1029/2007GL030709.</a:t>
            </a:r>
          </a:p>
          <a:p>
            <a:r>
              <a:rPr lang="en-US" sz="1020" dirty="0">
                <a:effectLst/>
              </a:rPr>
              <a:t>Edwards, C. S., </a:t>
            </a:r>
            <a:r>
              <a:rPr lang="en-US" sz="1020" i="1" dirty="0" smtClean="0">
                <a:effectLst/>
              </a:rPr>
              <a:t>et al.</a:t>
            </a:r>
            <a:r>
              <a:rPr lang="en-US" sz="1020" dirty="0" smtClean="0">
                <a:effectLst/>
              </a:rPr>
              <a:t> (</a:t>
            </a:r>
            <a:r>
              <a:rPr lang="en-US" sz="1020" dirty="0">
                <a:effectLst/>
              </a:rPr>
              <a:t>2009</a:t>
            </a:r>
            <a:r>
              <a:rPr lang="en-US" sz="1020" dirty="0" smtClean="0">
                <a:effectLst/>
              </a:rPr>
              <a:t>), </a:t>
            </a:r>
            <a:r>
              <a:rPr lang="en-US" sz="1020" dirty="0">
                <a:effectLst/>
              </a:rPr>
              <a:t>JGR 114, E11001, doi:10.1029/2009JE003363.</a:t>
            </a:r>
          </a:p>
          <a:p>
            <a:r>
              <a:rPr lang="en-US" sz="1020" dirty="0">
                <a:effectLst/>
              </a:rPr>
              <a:t>Edwards, C. S.,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(2011), </a:t>
            </a:r>
            <a:r>
              <a:rPr lang="en-US" sz="1020" dirty="0">
                <a:effectLst/>
              </a:rPr>
              <a:t>JGR 116, E10008, doi:10.1029/2010JE003755.</a:t>
            </a:r>
          </a:p>
          <a:p>
            <a:r>
              <a:rPr lang="en-US" sz="1020" dirty="0">
                <a:effectLst/>
              </a:rPr>
              <a:t>Elder, C.M.,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(2012), </a:t>
            </a:r>
            <a:r>
              <a:rPr lang="en-US" sz="1020" dirty="0">
                <a:effectLst/>
              </a:rPr>
              <a:t>Icarus 221, 831-843.</a:t>
            </a:r>
          </a:p>
          <a:p>
            <a:r>
              <a:rPr lang="en-US" sz="1020" dirty="0" err="1">
                <a:effectLst/>
              </a:rPr>
              <a:t>Fergason</a:t>
            </a:r>
            <a:r>
              <a:rPr lang="en-US" sz="1020" dirty="0">
                <a:effectLst/>
              </a:rPr>
              <a:t>, R.L.,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(2006), JGR., </a:t>
            </a:r>
            <a:r>
              <a:rPr lang="en-US" sz="1020" dirty="0">
                <a:effectLst/>
              </a:rPr>
              <a:t>111, E12004, doi:10.1029/2006JE002735</a:t>
            </a:r>
            <a:r>
              <a:rPr lang="en-US" sz="1020" dirty="0" smtClean="0">
                <a:effectLst/>
              </a:rPr>
              <a:t>.</a:t>
            </a:r>
          </a:p>
          <a:p>
            <a:r>
              <a:rPr lang="en-US" sz="1020" dirty="0" smtClean="0">
                <a:effectLst/>
              </a:rPr>
              <a:t>French, B. M. (1998), Traces </a:t>
            </a:r>
            <a:r>
              <a:rPr lang="en-US" sz="1020" dirty="0">
                <a:effectLst/>
              </a:rPr>
              <a:t>of Catastrophe, LPI Contribution No. 954, Lunar and Planetary Institute, Houston. 120 pp</a:t>
            </a:r>
            <a:r>
              <a:rPr lang="en-US" sz="1020" dirty="0" smtClean="0">
                <a:effectLst/>
              </a:rPr>
              <a:t>.</a:t>
            </a:r>
            <a:endParaRPr lang="en-US" sz="1020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6019800"/>
          </a:xfrm>
        </p:spPr>
        <p:txBody>
          <a:bodyPr>
            <a:normAutofit lnSpcReduction="10000"/>
          </a:bodyPr>
          <a:lstStyle/>
          <a:p>
            <a:r>
              <a:rPr lang="en-US" sz="1020" dirty="0" err="1">
                <a:effectLst/>
              </a:rPr>
              <a:t>Gault</a:t>
            </a:r>
            <a:r>
              <a:rPr lang="en-US" sz="1020" dirty="0">
                <a:effectLst/>
              </a:rPr>
              <a:t>, D. E. and R. Greeley (1978), Icarus 34, 486-495.</a:t>
            </a:r>
          </a:p>
          <a:p>
            <a:r>
              <a:rPr lang="en-US" sz="1020" dirty="0" smtClean="0">
                <a:effectLst/>
              </a:rPr>
              <a:t>Greeley</a:t>
            </a:r>
            <a:r>
              <a:rPr lang="en-US" sz="1020" dirty="0">
                <a:effectLst/>
              </a:rPr>
              <a:t>, R., </a:t>
            </a:r>
            <a:r>
              <a:rPr lang="en-US" sz="1020" i="1" dirty="0">
                <a:effectLst/>
              </a:rPr>
              <a:t>et al. </a:t>
            </a:r>
            <a:r>
              <a:rPr lang="en-US" sz="1020" dirty="0">
                <a:effectLst/>
              </a:rPr>
              <a:t>(1982), in D. Morrison (Ed.), Satellites of Jupiter, pp. 340-378</a:t>
            </a:r>
            <a:r>
              <a:rPr lang="en-US" sz="1020" dirty="0" smtClean="0">
                <a:effectLst/>
              </a:rPr>
              <a:t>.</a:t>
            </a:r>
          </a:p>
          <a:p>
            <a:r>
              <a:rPr lang="en-US" sz="1020" dirty="0" smtClean="0">
                <a:effectLst/>
              </a:rPr>
              <a:t>Grieve, R. A. F.,</a:t>
            </a:r>
            <a:r>
              <a:rPr lang="en-US" sz="1020" i="1" dirty="0" smtClean="0">
                <a:effectLst/>
              </a:rPr>
              <a:t> et al. </a:t>
            </a:r>
            <a:r>
              <a:rPr lang="en-US" sz="1020" dirty="0" smtClean="0">
                <a:effectLst/>
              </a:rPr>
              <a:t>(2010), </a:t>
            </a:r>
            <a:r>
              <a:rPr lang="en-US" sz="1020" dirty="0" err="1" smtClean="0">
                <a:effectLst/>
              </a:rPr>
              <a:t>Meteoritics</a:t>
            </a:r>
            <a:r>
              <a:rPr lang="en-US" sz="1020" dirty="0" smtClean="0">
                <a:effectLst/>
              </a:rPr>
              <a:t> and Planetary Science 45, 5, 759-782.</a:t>
            </a:r>
          </a:p>
          <a:p>
            <a:r>
              <a:rPr lang="en-US" sz="1020" dirty="0" smtClean="0">
                <a:effectLst/>
              </a:rPr>
              <a:t>Head, J. W.,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(2003),, Nature 426, 797-802.</a:t>
            </a:r>
          </a:p>
          <a:p>
            <a:r>
              <a:rPr lang="en-US" sz="1020" dirty="0" smtClean="0">
                <a:effectLst/>
              </a:rPr>
              <a:t>Hodges, C. A. (1978), Proc. 9th LPSC, 521-522.</a:t>
            </a:r>
          </a:p>
          <a:p>
            <a:r>
              <a:rPr lang="en-US" sz="1020" dirty="0" smtClean="0">
                <a:effectLst/>
              </a:rPr>
              <a:t>Hodges, C. A.,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(1980), Proc. 11th LPSC, 450-452.</a:t>
            </a:r>
          </a:p>
          <a:p>
            <a:r>
              <a:rPr lang="en-US" sz="1020" dirty="0" err="1" smtClean="0">
                <a:effectLst/>
              </a:rPr>
              <a:t>Malin</a:t>
            </a:r>
            <a:r>
              <a:rPr lang="en-US" sz="1020" dirty="0" smtClean="0">
                <a:effectLst/>
              </a:rPr>
              <a:t>, M. C.,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(2007), JGR 112, E05S04, doi:10.1029/2006JE002808.</a:t>
            </a:r>
          </a:p>
          <a:p>
            <a:r>
              <a:rPr lang="en-US" sz="1020" dirty="0" smtClean="0">
                <a:effectLst/>
              </a:rPr>
              <a:t>McEwen, A. S., </a:t>
            </a:r>
            <a:r>
              <a:rPr lang="en-US" sz="1020" i="1" dirty="0" smtClean="0">
                <a:effectLst/>
              </a:rPr>
              <a:t>et al.</a:t>
            </a:r>
            <a:r>
              <a:rPr lang="en-US" sz="1020" dirty="0" smtClean="0">
                <a:effectLst/>
              </a:rPr>
              <a:t> (2005), Icarus 176, 351-381.</a:t>
            </a:r>
          </a:p>
          <a:p>
            <a:r>
              <a:rPr lang="en-US" sz="1020" dirty="0" smtClean="0">
                <a:effectLst/>
              </a:rPr>
              <a:t>McEwen, A. S.,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(2007), JGR 112, E05S02, doi:10.1029/2005JE002605.</a:t>
            </a:r>
          </a:p>
          <a:p>
            <a:r>
              <a:rPr lang="en-US" sz="1020" dirty="0" smtClean="0">
                <a:effectLst/>
              </a:rPr>
              <a:t>McKenzie, D., and F. </a:t>
            </a:r>
            <a:r>
              <a:rPr lang="en-US" sz="1020" dirty="0" err="1" smtClean="0">
                <a:effectLst/>
              </a:rPr>
              <a:t>Nimmo</a:t>
            </a:r>
            <a:r>
              <a:rPr lang="en-US" sz="1020" dirty="0" smtClean="0">
                <a:effectLst/>
              </a:rPr>
              <a:t> (1999), Nature 397, 231-233.</a:t>
            </a:r>
          </a:p>
          <a:p>
            <a:r>
              <a:rPr lang="en-US" sz="1020" dirty="0" smtClean="0">
                <a:effectLst/>
              </a:rPr>
              <a:t>Mellon, M. T.,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(1997), JGR 102, E8, 19357-19369.</a:t>
            </a:r>
          </a:p>
          <a:p>
            <a:r>
              <a:rPr lang="en-US" sz="1020" dirty="0" err="1" smtClean="0">
                <a:effectLst/>
              </a:rPr>
              <a:t>Melosh</a:t>
            </a:r>
            <a:r>
              <a:rPr lang="en-US" sz="1020" dirty="0" smtClean="0">
                <a:effectLst/>
              </a:rPr>
              <a:t>, H. J. (1989), Impact Cratering: A Geologic Process, Oxford Monographs on Geology and Geophysics #11, Oxford University Press, New York.</a:t>
            </a:r>
          </a:p>
          <a:p>
            <a:r>
              <a:rPr lang="en-US" sz="1020" dirty="0" smtClean="0">
                <a:effectLst/>
              </a:rPr>
              <a:t>O’Keefe, J. D. and T. J. Ahrens (1985), Icarus 62, 328-338.</a:t>
            </a:r>
          </a:p>
          <a:p>
            <a:r>
              <a:rPr lang="en-US" sz="1020" dirty="0" smtClean="0">
                <a:effectLst/>
              </a:rPr>
              <a:t>Okubo, C. H. and S. J. Martel (1998), Journal of Volcanology and Geothermal Research 86, 1-18.</a:t>
            </a:r>
          </a:p>
          <a:p>
            <a:r>
              <a:rPr lang="en-US" sz="1020" dirty="0" err="1" smtClean="0">
                <a:effectLst/>
              </a:rPr>
              <a:t>Passey</a:t>
            </a:r>
            <a:r>
              <a:rPr lang="en-US" sz="1020" dirty="0" smtClean="0">
                <a:effectLst/>
              </a:rPr>
              <a:t>, Q. R. and E. M. Shoemaker (1982), In: Morrison, D. (Ed.), Satellites of Jupiter. Univ. of Arizona Press, Tucson, pp. 340–378.</a:t>
            </a:r>
          </a:p>
          <a:p>
            <a:r>
              <a:rPr lang="en-US" sz="1020" dirty="0" smtClean="0">
                <a:effectLst/>
              </a:rPr>
              <a:t>Robinson, M. S.,  </a:t>
            </a:r>
            <a:r>
              <a:rPr lang="en-US" sz="1020" i="1" dirty="0" smtClean="0">
                <a:effectLst/>
              </a:rPr>
              <a:t>et al.</a:t>
            </a:r>
            <a:r>
              <a:rPr lang="en-US" sz="1020" dirty="0" smtClean="0">
                <a:effectLst/>
              </a:rPr>
              <a:t> (2012), Planetary and Space Science 69, 18-27.</a:t>
            </a:r>
          </a:p>
          <a:p>
            <a:r>
              <a:rPr lang="en-US" sz="1020" dirty="0" err="1" smtClean="0">
                <a:effectLst/>
              </a:rPr>
              <a:t>Salvati</a:t>
            </a:r>
            <a:r>
              <a:rPr lang="en-US" sz="1020" dirty="0" smtClean="0">
                <a:effectLst/>
              </a:rPr>
              <a:t>, R. and I. D. </a:t>
            </a:r>
            <a:r>
              <a:rPr lang="en-US" sz="1020" dirty="0" err="1" smtClean="0">
                <a:effectLst/>
              </a:rPr>
              <a:t>Sasowsky</a:t>
            </a:r>
            <a:r>
              <a:rPr lang="en-US" sz="1020" dirty="0" smtClean="0">
                <a:effectLst/>
              </a:rPr>
              <a:t> (2002), Journal of Hydrology 264, 1-11.</a:t>
            </a:r>
          </a:p>
          <a:p>
            <a:r>
              <a:rPr lang="en-US" sz="1020" dirty="0" smtClean="0">
                <a:effectLst/>
              </a:rPr>
              <a:t>Sato, H. and H. Taniguchi (1997), GRL 24, 3, 205-208.</a:t>
            </a:r>
          </a:p>
          <a:p>
            <a:r>
              <a:rPr lang="en-US" sz="1020" dirty="0" smtClean="0">
                <a:effectLst/>
              </a:rPr>
              <a:t>Smith, E. I. (1976), Icarus 28, 543-550.</a:t>
            </a:r>
          </a:p>
          <a:p>
            <a:r>
              <a:rPr lang="en-US" sz="1020" dirty="0" smtClean="0">
                <a:effectLst/>
              </a:rPr>
              <a:t>Smith, B. A., </a:t>
            </a:r>
            <a:r>
              <a:rPr lang="en-US" sz="1020" i="1" dirty="0" smtClean="0">
                <a:effectLst/>
              </a:rPr>
              <a:t>et al.</a:t>
            </a:r>
            <a:r>
              <a:rPr lang="en-US" sz="1020" dirty="0" smtClean="0">
                <a:effectLst/>
              </a:rPr>
              <a:t> (1979), Science 206, 927-950.</a:t>
            </a:r>
          </a:p>
          <a:p>
            <a:r>
              <a:rPr lang="en-US" sz="1020" dirty="0" smtClean="0">
                <a:effectLst/>
              </a:rPr>
              <a:t>Smith, D. E.,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(2001), JGR 106, E10, 23689-23722.</a:t>
            </a:r>
          </a:p>
          <a:p>
            <a:r>
              <a:rPr lang="en-US" sz="1020" dirty="0" err="1" smtClean="0">
                <a:effectLst/>
              </a:rPr>
              <a:t>Tornabene</a:t>
            </a:r>
            <a:r>
              <a:rPr lang="en-US" sz="1020" dirty="0" smtClean="0">
                <a:effectLst/>
              </a:rPr>
              <a:t>, L. L., </a:t>
            </a:r>
            <a:r>
              <a:rPr lang="en-US" sz="1020" i="1" dirty="0" smtClean="0">
                <a:effectLst/>
              </a:rPr>
              <a:t>et al. </a:t>
            </a:r>
            <a:r>
              <a:rPr lang="en-US" sz="1020" dirty="0" smtClean="0">
                <a:effectLst/>
              </a:rPr>
              <a:t>(2006), JGR 111, E10006, doi:10.1029/2005JE002600.</a:t>
            </a:r>
          </a:p>
          <a:p>
            <a:r>
              <a:rPr lang="en-US" sz="1020" dirty="0" smtClean="0">
                <a:effectLst/>
              </a:rPr>
              <a:t>Xiao, Z. and G. Komatsu (2013), Plan. and Space Sci., DOI: 10.1016/j.pss.2013.03.015.</a:t>
            </a:r>
          </a:p>
          <a:p>
            <a:r>
              <a:rPr lang="en-US" sz="1020" dirty="0" err="1" smtClean="0">
                <a:effectLst/>
              </a:rPr>
              <a:t>Wohletz</a:t>
            </a:r>
            <a:r>
              <a:rPr lang="en-US" sz="1020" dirty="0" smtClean="0">
                <a:effectLst/>
              </a:rPr>
              <a:t>, K. H. and M. F. Sheridan (1983), Icarus 56, 15-37. </a:t>
            </a:r>
          </a:p>
          <a:p>
            <a:r>
              <a:rPr lang="en-US" sz="1020" dirty="0" err="1" smtClean="0">
                <a:effectLst/>
              </a:rPr>
              <a:t>Wohletz</a:t>
            </a:r>
            <a:r>
              <a:rPr lang="en-US" sz="1020" dirty="0" smtClean="0">
                <a:effectLst/>
              </a:rPr>
              <a:t>, K. H. (1986), Bull. </a:t>
            </a:r>
            <a:r>
              <a:rPr lang="en-US" sz="1020" dirty="0" err="1" smtClean="0">
                <a:effectLst/>
              </a:rPr>
              <a:t>Volcanol</a:t>
            </a:r>
            <a:r>
              <a:rPr lang="en-US" sz="1020" dirty="0" smtClean="0">
                <a:effectLst/>
              </a:rPr>
              <a:t>. 48, 245-264.</a:t>
            </a:r>
          </a:p>
          <a:p>
            <a:r>
              <a:rPr lang="en-US" sz="1020" dirty="0" smtClean="0">
                <a:effectLst/>
              </a:rPr>
              <a:t>Wood, C.A., </a:t>
            </a:r>
            <a:r>
              <a:rPr lang="en-US" sz="1020" i="1" dirty="0" smtClean="0">
                <a:effectLst/>
              </a:rPr>
              <a:t>et al.</a:t>
            </a:r>
            <a:r>
              <a:rPr lang="en-US" sz="1020" dirty="0" smtClean="0">
                <a:effectLst/>
              </a:rPr>
              <a:t> (1978), Proc. 9th LPSC, 3691-3709.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Blocky Crater Ejecta in THEMIS </a:t>
            </a:r>
            <a:r>
              <a:rPr lang="en-US" dirty="0"/>
              <a:t>N</a:t>
            </a:r>
            <a:r>
              <a:rPr lang="en-US" dirty="0" smtClean="0"/>
              <a:t>ighttime </a:t>
            </a:r>
            <a:r>
              <a:rPr lang="en-US" dirty="0"/>
              <a:t>I</a:t>
            </a:r>
            <a:r>
              <a:rPr lang="en-US" dirty="0" smtClean="0"/>
              <a:t>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943600"/>
            <a:ext cx="71628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Impact crater </a:t>
            </a:r>
            <a:r>
              <a:rPr lang="en-US" dirty="0" err="1" smtClean="0"/>
              <a:t>Zunil</a:t>
            </a:r>
            <a:r>
              <a:rPr lang="en-US" dirty="0" smtClean="0"/>
              <a:t> (McEwen </a:t>
            </a:r>
            <a:r>
              <a:rPr lang="en-US" i="1" dirty="0" smtClean="0"/>
              <a:t>et al.</a:t>
            </a:r>
            <a:r>
              <a:rPr lang="en-US" dirty="0" smtClean="0"/>
              <a:t>, 2005)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9800" y="1219200"/>
            <a:ext cx="4918364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3657600" cy="4038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Introduction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Hypotheses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Methodology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Results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Discussion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Energetic Plausibility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2</a:t>
            </a:fld>
            <a:endParaRPr lang="en-US"/>
          </a:p>
        </p:txBody>
      </p:sp>
      <p:pic>
        <p:nvPicPr>
          <p:cNvPr id="9218" name="Picture 2" descr="C:\Users\Nathan Williams\Documents\Schoolwork\Mars\Images\awesomehalo102.7E-18.4N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1371600"/>
            <a:ext cx="4160520" cy="41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4888468"/>
            <a:ext cx="64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km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6200" y="5242560"/>
            <a:ext cx="8686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95800" y="5562600"/>
            <a:ext cx="4191000" cy="584775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central pit crater via THEMIS nighttime IR mosaic (color) over CTX visible images (shading)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5105400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18.4°S, 102.7°E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07174" y="1394936"/>
            <a:ext cx="826826" cy="738664"/>
            <a:chOff x="4495800" y="1371600"/>
            <a:chExt cx="826826" cy="738664"/>
          </a:xfrm>
        </p:grpSpPr>
        <p:sp>
          <p:nvSpPr>
            <p:cNvPr id="7" name="Rectangle 6"/>
            <p:cNvSpPr/>
            <p:nvPr/>
          </p:nvSpPr>
          <p:spPr>
            <a:xfrm>
              <a:off x="4495800" y="1371600"/>
              <a:ext cx="762000" cy="685800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:\Users\Nathan Williams\Documents\Schoolwork\Mars\Images\THEMIS daily colorbar.jp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47800"/>
              <a:ext cx="172085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692132" y="1371600"/>
              <a:ext cx="63049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Warm</a:t>
              </a:r>
            </a:p>
            <a:p>
              <a:endParaRPr lang="en-US" sz="1400" dirty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Cool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Straight Arrow Connector 15"/>
          <p:cNvCxnSpPr>
            <a:stCxn id="15" idx="2"/>
            <a:endCxn id="15" idx="0"/>
          </p:cNvCxnSpPr>
          <p:nvPr/>
        </p:nvCxnSpPr>
        <p:spPr>
          <a:xfrm flipV="1">
            <a:off x="4738873" y="4724400"/>
            <a:ext cx="0" cy="3693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0" y="47244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374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Nathan Williams\Desktop\test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26114" r="6948" b="21138"/>
          <a:stretch/>
        </p:blipFill>
        <p:spPr bwMode="auto">
          <a:xfrm>
            <a:off x="4572000" y="4191000"/>
            <a:ext cx="4319155" cy="18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038600" cy="792162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25562"/>
            <a:ext cx="4038600" cy="515143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Kilometer-scale pit craters nested in centers of some impact craters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Commonly occur on Mars and icy satellites including Ganymede and Callisto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Rare on Mercury and the Moon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Relationship with water/ice inferred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Process(</a:t>
            </a:r>
            <a:r>
              <a:rPr lang="en-US" dirty="0" err="1" smtClean="0"/>
              <a:t>es</a:t>
            </a:r>
            <a:r>
              <a:rPr lang="en-US" dirty="0" smtClean="0"/>
              <a:t>) responsible are still debated</a:t>
            </a:r>
          </a:p>
        </p:txBody>
      </p:sp>
      <p:pic>
        <p:nvPicPr>
          <p:cNvPr id="6" name="Picture 2" descr="C:\Users\Nathan Williams\Desktop\pittes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32307"/>
            <a:ext cx="4343400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77200" y="36089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km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7524" y="3913707"/>
            <a:ext cx="539496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6096000"/>
            <a:ext cx="4343400" cy="646331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THEMIS daytime IR mosaic of a central pit crater and MOLA topographic profile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486400" y="1018107"/>
            <a:ext cx="2667000" cy="2514600"/>
          </a:xfrm>
          <a:prstGeom prst="line">
            <a:avLst/>
          </a:prstGeom>
          <a:ln w="190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F45E41D-4C35-40F1-B43A-ECB8C6A527B2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0" y="3761307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18.4°S, 102.7°E 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0" y="5029200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VE=5x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2"/>
            <a:endCxn id="15" idx="0"/>
          </p:cNvCxnSpPr>
          <p:nvPr/>
        </p:nvCxnSpPr>
        <p:spPr>
          <a:xfrm flipV="1">
            <a:off x="4738873" y="3429000"/>
            <a:ext cx="0" cy="3693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0" y="34290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519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Hypotheses for Pit Formation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572000"/>
          </a:xfrm>
        </p:spPr>
        <p:txBody>
          <a:bodyPr/>
          <a:lstStyle/>
          <a:p>
            <a:r>
              <a:rPr lang="en-US" dirty="0"/>
              <a:t>Drainage and Collapse</a:t>
            </a:r>
          </a:p>
          <a:p>
            <a:pPr lvl="1"/>
            <a:r>
              <a:rPr lang="en-US" dirty="0"/>
              <a:t>Impact into icy substrate</a:t>
            </a:r>
          </a:p>
          <a:p>
            <a:pPr lvl="1"/>
            <a:r>
              <a:rPr lang="en-US" dirty="0" smtClean="0"/>
              <a:t>Impact fractures </a:t>
            </a:r>
            <a:r>
              <a:rPr lang="en-US" dirty="0"/>
              <a:t>target</a:t>
            </a:r>
          </a:p>
          <a:p>
            <a:pPr lvl="1"/>
            <a:r>
              <a:rPr lang="en-US" dirty="0"/>
              <a:t>Liquid water drains through fractures</a:t>
            </a:r>
          </a:p>
          <a:p>
            <a:pPr lvl="1"/>
            <a:r>
              <a:rPr lang="en-US" dirty="0"/>
              <a:t>Void space collapses</a:t>
            </a:r>
          </a:p>
          <a:p>
            <a:pPr marL="0" indent="0">
              <a:buNone/>
            </a:pPr>
            <a:r>
              <a:rPr lang="en-US" dirty="0"/>
              <a:t>Analogs: sinkholes</a:t>
            </a:r>
            <a:r>
              <a:rPr lang="en-US" dirty="0" smtClean="0"/>
              <a:t>, karst, </a:t>
            </a:r>
            <a:r>
              <a:rPr lang="en-US" dirty="0"/>
              <a:t>calderas, </a:t>
            </a:r>
            <a:r>
              <a:rPr lang="en-US" dirty="0" smtClean="0"/>
              <a:t>skylights</a:t>
            </a:r>
            <a:endParaRPr lang="en-US" dirty="0"/>
          </a:p>
          <a:p>
            <a:pPr marL="0" indent="0">
              <a:buNone/>
            </a:pPr>
            <a:endParaRPr lang="en-US" sz="600" dirty="0">
              <a:effectLst/>
            </a:endParaRPr>
          </a:p>
          <a:p>
            <a:pPr marL="0" indent="0">
              <a:buNone/>
            </a:pPr>
            <a:r>
              <a:rPr lang="en-US" sz="1600" dirty="0">
                <a:effectLst/>
              </a:rPr>
              <a:t>e.g.: Croft, 1981; </a:t>
            </a:r>
            <a:r>
              <a:rPr lang="en-US" sz="1600" dirty="0" err="1">
                <a:effectLst/>
              </a:rPr>
              <a:t>Passey</a:t>
            </a:r>
            <a:r>
              <a:rPr lang="en-US" sz="1600" dirty="0">
                <a:effectLst/>
              </a:rPr>
              <a:t> and Shoemaker, 1982; Barlow, 2011; </a:t>
            </a:r>
            <a:r>
              <a:rPr lang="en-US" sz="1600" dirty="0" err="1">
                <a:effectLst/>
              </a:rPr>
              <a:t>Alzate</a:t>
            </a:r>
            <a:r>
              <a:rPr lang="en-US" sz="1600" dirty="0">
                <a:effectLst/>
              </a:rPr>
              <a:t> and Barlow, 2011; Elder </a:t>
            </a:r>
            <a:r>
              <a:rPr lang="en-US" sz="1600" i="1" dirty="0">
                <a:effectLst/>
              </a:rPr>
              <a:t>et al</a:t>
            </a:r>
            <a:r>
              <a:rPr lang="en-US" sz="1600" dirty="0">
                <a:effectLst/>
              </a:rPr>
              <a:t>., 2012; Bray </a:t>
            </a:r>
            <a:r>
              <a:rPr lang="en-US" sz="1600" i="1" dirty="0">
                <a:effectLst/>
              </a:rPr>
              <a:t>et al</a:t>
            </a:r>
            <a:r>
              <a:rPr lang="en-US" sz="1600" dirty="0">
                <a:effectLst/>
              </a:rPr>
              <a:t>., </a:t>
            </a:r>
            <a:r>
              <a:rPr lang="en-US" sz="1600" dirty="0" smtClean="0">
                <a:effectLst/>
              </a:rPr>
              <a:t>2012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39" y="1143000"/>
            <a:ext cx="3810121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5943600"/>
            <a:ext cx="3733800" cy="830997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LROC NAC images of rimless collapse pit on the Moon (Robinson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2012). Images approx. 175 m wide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Hypotheses for Pit </a:t>
            </a:r>
            <a:r>
              <a:rPr lang="en-US" dirty="0" smtClean="0"/>
              <a:t>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72000"/>
          </a:xfrm>
        </p:spPr>
        <p:txBody>
          <a:bodyPr>
            <a:normAutofit/>
          </a:bodyPr>
          <a:lstStyle/>
          <a:p>
            <a:r>
              <a:rPr lang="en-US" dirty="0"/>
              <a:t>Explosive </a:t>
            </a:r>
            <a:r>
              <a:rPr lang="en-US" dirty="0" smtClean="0"/>
              <a:t>Excavation</a:t>
            </a:r>
          </a:p>
          <a:p>
            <a:pPr lvl="1"/>
            <a:r>
              <a:rPr lang="en-US" dirty="0" smtClean="0"/>
              <a:t>Impact </a:t>
            </a:r>
            <a:r>
              <a:rPr lang="en-US" dirty="0"/>
              <a:t>into icy substrate</a:t>
            </a:r>
          </a:p>
          <a:p>
            <a:pPr lvl="1"/>
            <a:r>
              <a:rPr lang="en-US" dirty="0"/>
              <a:t>Steam explosion</a:t>
            </a:r>
          </a:p>
          <a:p>
            <a:pPr lvl="1"/>
            <a:r>
              <a:rPr lang="en-US" dirty="0"/>
              <a:t>Material in pit ejected</a:t>
            </a:r>
          </a:p>
          <a:p>
            <a:pPr lvl="1"/>
            <a:r>
              <a:rPr lang="en-US" dirty="0"/>
              <a:t>Ejecta </a:t>
            </a:r>
            <a:r>
              <a:rPr lang="en-US" dirty="0" smtClean="0"/>
              <a:t>deposited </a:t>
            </a:r>
            <a:r>
              <a:rPr lang="en-US" dirty="0"/>
              <a:t>around/near pit</a:t>
            </a:r>
          </a:p>
          <a:p>
            <a:pPr marL="0" indent="0">
              <a:buNone/>
            </a:pPr>
            <a:r>
              <a:rPr lang="en-US" dirty="0"/>
              <a:t>Analogs: maars, impacts, nuclear explosions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1600" dirty="0"/>
              <a:t>e.g.: Wood </a:t>
            </a:r>
            <a:r>
              <a:rPr lang="en-US" sz="1600" i="1" dirty="0"/>
              <a:t>et al</a:t>
            </a:r>
            <a:r>
              <a:rPr lang="en-US" sz="1600" dirty="0"/>
              <a:t>., 1978; Hodges, 1978; Hodges </a:t>
            </a:r>
            <a:r>
              <a:rPr lang="en-US" sz="1600" i="1" dirty="0"/>
              <a:t>et al.</a:t>
            </a:r>
            <a:r>
              <a:rPr lang="en-US" sz="1600" dirty="0"/>
              <a:t>, 1980; Greeley </a:t>
            </a:r>
            <a:r>
              <a:rPr lang="en-US" sz="1600" i="1" dirty="0"/>
              <a:t>et al</a:t>
            </a:r>
            <a:r>
              <a:rPr lang="en-US" sz="1600" dirty="0"/>
              <a:t>., 1982; Barlow, 2006, 2010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6019800"/>
            <a:ext cx="6720366" cy="523220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Ejecta is only expected for explosive scenario</a:t>
            </a:r>
            <a:endParaRPr lang="en-US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886200"/>
            <a:ext cx="4038600" cy="1077218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Aerial oblique image of the analogous 300 m diameter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Ukinrek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maar volcano and its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ejecta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C. Nye, Alaska Division of Geological and Geophysical Surveys,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http://upload.wikimedia.org/wikipedia/commons/d/d9/Ukinrek_Maars%2C_Alas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038600" cy="24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5029200" cy="792162"/>
          </a:xfrm>
        </p:spPr>
        <p:txBody>
          <a:bodyPr/>
          <a:lstStyle/>
          <a:p>
            <a:pPr algn="l"/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105400" cy="5105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dirty="0" smtClean="0"/>
              <a:t>Survey central pit craters ±60° lat. for evidence of pit </a:t>
            </a:r>
            <a:r>
              <a:rPr lang="en-US" sz="2500" dirty="0" err="1" smtClean="0"/>
              <a:t>ejecta</a:t>
            </a:r>
            <a:r>
              <a:rPr lang="en-US" sz="2500" dirty="0" smtClean="0"/>
              <a:t> in JMARS</a:t>
            </a:r>
            <a:endParaRPr lang="en-US" sz="25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dirty="0" smtClean="0"/>
              <a:t>Blocky material distinctively warm in nighttime thermal images*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dirty="0" smtClean="0"/>
              <a:t>Use THEMIS daytime IR mosaic and CTX images to identify central pits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dirty="0" smtClean="0"/>
              <a:t>Use THEMIS nighttime IR mosaic to identify annulus or skewed patch of blocky debris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661841" y="54807"/>
            <a:ext cx="3154319" cy="2960927"/>
            <a:chOff x="5000459" y="348474"/>
            <a:chExt cx="3010209" cy="2825652"/>
          </a:xfrm>
        </p:grpSpPr>
        <p:grpSp>
          <p:nvGrpSpPr>
            <p:cNvPr id="16" name="Group 15"/>
            <p:cNvGrpSpPr/>
            <p:nvPr/>
          </p:nvGrpSpPr>
          <p:grpSpPr>
            <a:xfrm>
              <a:off x="5000459" y="348474"/>
              <a:ext cx="3010209" cy="2825652"/>
              <a:chOff x="-80207" y="-346507"/>
              <a:chExt cx="8400584" cy="7885542"/>
            </a:xfrm>
          </p:grpSpPr>
          <p:pic>
            <p:nvPicPr>
              <p:cNvPr id="4110" name="Picture 14" descr="C:\Users\Nathan Williams\Documents\Schoolwork\Mars\Images\awesomehalo93.2E-14.7N.jp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80207" y="-346507"/>
                <a:ext cx="8400584" cy="7885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380081" y="7086600"/>
                <a:ext cx="1737360" cy="255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333990" y="2732076"/>
              <a:ext cx="564790" cy="32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 km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76900" y="3091934"/>
            <a:ext cx="3124200" cy="2857874"/>
            <a:chOff x="5029200" y="3352800"/>
            <a:chExt cx="3276600" cy="2997283"/>
          </a:xfrm>
        </p:grpSpPr>
        <p:pic>
          <p:nvPicPr>
            <p:cNvPr id="4111" name="Picture 15" descr="C:\Users\Nathan Williams\Documents\Schoolwork\Mars\Images\noanomaly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29200" y="3352800"/>
              <a:ext cx="3276600" cy="2997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658696" y="6172200"/>
              <a:ext cx="53035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43800" y="5840968"/>
              <a:ext cx="729976" cy="355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10 km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410200" y="5950803"/>
            <a:ext cx="3657600" cy="830997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THEMIS nighttime IR mosaic over CTX images of central pit craters with (top) and without (bottom) warm material.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2667000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14.7°S, 93.2°E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4912" y="5638800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10.9°N, 50.8°E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15000" y="76200"/>
            <a:ext cx="826826" cy="738664"/>
            <a:chOff x="4495800" y="1371600"/>
            <a:chExt cx="826826" cy="738664"/>
          </a:xfrm>
        </p:grpSpPr>
        <p:sp>
          <p:nvSpPr>
            <p:cNvPr id="25" name="Rectangle 24"/>
            <p:cNvSpPr/>
            <p:nvPr/>
          </p:nvSpPr>
          <p:spPr>
            <a:xfrm>
              <a:off x="4495800" y="1371600"/>
              <a:ext cx="762000" cy="685800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:\Users\Nathan Williams\Documents\Schoolwork\Mars\Images\THEMIS daily colorbar.jp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47800"/>
              <a:ext cx="172085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4692132" y="1371600"/>
              <a:ext cx="6304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Warm</a:t>
              </a:r>
            </a:p>
            <a:p>
              <a:endParaRPr lang="en-US" sz="1400" dirty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Cool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15000" y="3124200"/>
            <a:ext cx="826826" cy="738664"/>
            <a:chOff x="4495800" y="1371600"/>
            <a:chExt cx="826826" cy="738664"/>
          </a:xfrm>
        </p:grpSpPr>
        <p:sp>
          <p:nvSpPr>
            <p:cNvPr id="29" name="Rectangle 28"/>
            <p:cNvSpPr/>
            <p:nvPr/>
          </p:nvSpPr>
          <p:spPr>
            <a:xfrm>
              <a:off x="4495800" y="1371600"/>
              <a:ext cx="762000" cy="685800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C:\Users\Nathan Williams\Documents\Schoolwork\Mars\Images\THEMIS daily colorbar.jp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47800"/>
              <a:ext cx="172085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4692132" y="1371600"/>
              <a:ext cx="6304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Warm</a:t>
              </a:r>
            </a:p>
            <a:p>
              <a:endParaRPr lang="en-US" sz="1400" dirty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Cool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85800" y="57150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*</a:t>
            </a:r>
            <a:r>
              <a:rPr lang="en-US" sz="1400" dirty="0">
                <a:solidFill>
                  <a:schemeClr val="bg1"/>
                </a:solidFill>
              </a:rPr>
              <a:t>(Christensen, 1986; Edwards </a:t>
            </a:r>
            <a:r>
              <a:rPr lang="en-US" sz="1400" i="1" dirty="0">
                <a:solidFill>
                  <a:schemeClr val="bg1"/>
                </a:solidFill>
              </a:rPr>
              <a:t>et al</a:t>
            </a:r>
            <a:r>
              <a:rPr lang="en-US" sz="1400" dirty="0">
                <a:solidFill>
                  <a:schemeClr val="bg1"/>
                </a:solidFill>
              </a:rPr>
              <a:t>., 2009;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McEwen </a:t>
            </a:r>
            <a:r>
              <a:rPr lang="en-US" sz="1400" i="1" dirty="0">
                <a:solidFill>
                  <a:schemeClr val="bg1"/>
                </a:solidFill>
              </a:rPr>
              <a:t>et al</a:t>
            </a:r>
            <a:r>
              <a:rPr lang="en-US" sz="1400" dirty="0">
                <a:solidFill>
                  <a:schemeClr val="bg1"/>
                </a:solidFill>
              </a:rPr>
              <a:t>., 2005; </a:t>
            </a:r>
            <a:r>
              <a:rPr lang="en-US" sz="1400" dirty="0" err="1">
                <a:solidFill>
                  <a:schemeClr val="bg1"/>
                </a:solidFill>
              </a:rPr>
              <a:t>Tornabene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i="1" dirty="0">
                <a:solidFill>
                  <a:schemeClr val="bg1"/>
                </a:solidFill>
              </a:rPr>
              <a:t>et al</a:t>
            </a:r>
            <a:r>
              <a:rPr lang="en-US" sz="1400" dirty="0">
                <a:solidFill>
                  <a:schemeClr val="bg1"/>
                </a:solidFill>
              </a:rPr>
              <a:t>., 2006)</a:t>
            </a:r>
          </a:p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>
            <a:stCxn id="32" idx="2"/>
            <a:endCxn id="32" idx="0"/>
          </p:cNvCxnSpPr>
          <p:nvPr/>
        </p:nvCxnSpPr>
        <p:spPr>
          <a:xfrm flipV="1">
            <a:off x="5881873" y="5334000"/>
            <a:ext cx="0" cy="3693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15000" y="53340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cxnSp>
        <p:nvCxnSpPr>
          <p:cNvPr id="35" name="Straight Arrow Connector 34"/>
          <p:cNvCxnSpPr>
            <a:stCxn id="34" idx="2"/>
            <a:endCxn id="34" idx="0"/>
          </p:cNvCxnSpPr>
          <p:nvPr/>
        </p:nvCxnSpPr>
        <p:spPr>
          <a:xfrm flipV="1">
            <a:off x="5881873" y="2362200"/>
            <a:ext cx="0" cy="3693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000" y="2362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010400" y="6479020"/>
            <a:ext cx="2133600" cy="365125"/>
          </a:xfrm>
        </p:spPr>
        <p:txBody>
          <a:bodyPr/>
          <a:lstStyle/>
          <a:p>
            <a:fld id="{AF45E41D-4C35-40F1-B43A-ECB8C6A527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53117"/>
            <a:ext cx="9143999" cy="4579499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14599" y="5867400"/>
            <a:ext cx="4114800" cy="649224"/>
            <a:chOff x="2761722" y="5867400"/>
            <a:chExt cx="4114800" cy="649224"/>
          </a:xfrm>
        </p:grpSpPr>
        <p:sp>
          <p:nvSpPr>
            <p:cNvPr id="8" name="Rectangle 7"/>
            <p:cNvSpPr/>
            <p:nvPr/>
          </p:nvSpPr>
          <p:spPr>
            <a:xfrm>
              <a:off x="2761722" y="5867400"/>
              <a:ext cx="4114800" cy="64922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90323" y="5867400"/>
              <a:ext cx="3885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Pits w/ Warm Material (n=388, 59.3%)</a:t>
              </a:r>
            </a:p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Pits w/o Warm Material (n=266, 40.7%)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837923" y="5975866"/>
              <a:ext cx="152400" cy="1524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837923" y="6248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1606215" y="1162052"/>
            <a:ext cx="5940162" cy="550020"/>
          </a:xfrm>
          <a:custGeom>
            <a:avLst/>
            <a:gdLst>
              <a:gd name="connsiteX0" fmla="*/ 0 w 5940162"/>
              <a:gd name="connsiteY0" fmla="*/ 543139 h 550015"/>
              <a:gd name="connsiteX1" fmla="*/ 5940162 w 5940162"/>
              <a:gd name="connsiteY1" fmla="*/ 550015 h 550015"/>
              <a:gd name="connsiteX2" fmla="*/ 2963206 w 5940162"/>
              <a:gd name="connsiteY2" fmla="*/ 0 h 550015"/>
              <a:gd name="connsiteX3" fmla="*/ 0 w 5940162"/>
              <a:gd name="connsiteY3" fmla="*/ 543139 h 550015"/>
              <a:gd name="connsiteX0" fmla="*/ 65142 w 6069627"/>
              <a:gd name="connsiteY0" fmla="*/ 543141 h 550017"/>
              <a:gd name="connsiteX1" fmla="*/ 6005304 w 6069627"/>
              <a:gd name="connsiteY1" fmla="*/ 550017 h 550017"/>
              <a:gd name="connsiteX2" fmla="*/ 3028348 w 6069627"/>
              <a:gd name="connsiteY2" fmla="*/ 2 h 550017"/>
              <a:gd name="connsiteX3" fmla="*/ 65142 w 6069627"/>
              <a:gd name="connsiteY3" fmla="*/ 543141 h 550017"/>
              <a:gd name="connsiteX0" fmla="*/ 65142 w 6005304"/>
              <a:gd name="connsiteY0" fmla="*/ 543141 h 550017"/>
              <a:gd name="connsiteX1" fmla="*/ 6005304 w 6005304"/>
              <a:gd name="connsiteY1" fmla="*/ 550017 h 550017"/>
              <a:gd name="connsiteX2" fmla="*/ 3028348 w 6005304"/>
              <a:gd name="connsiteY2" fmla="*/ 2 h 550017"/>
              <a:gd name="connsiteX3" fmla="*/ 65142 w 6005304"/>
              <a:gd name="connsiteY3" fmla="*/ 543141 h 550017"/>
              <a:gd name="connsiteX0" fmla="*/ 0 w 5940162"/>
              <a:gd name="connsiteY0" fmla="*/ 543144 h 550020"/>
              <a:gd name="connsiteX1" fmla="*/ 5940162 w 5940162"/>
              <a:gd name="connsiteY1" fmla="*/ 550020 h 550020"/>
              <a:gd name="connsiteX2" fmla="*/ 2963206 w 5940162"/>
              <a:gd name="connsiteY2" fmla="*/ 5 h 550020"/>
              <a:gd name="connsiteX3" fmla="*/ 0 w 5940162"/>
              <a:gd name="connsiteY3" fmla="*/ 543144 h 55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62" h="550020">
                <a:moveTo>
                  <a:pt x="0" y="543144"/>
                </a:moveTo>
                <a:lnTo>
                  <a:pt x="5940162" y="550020"/>
                </a:lnTo>
                <a:cubicBezTo>
                  <a:pt x="4887113" y="143239"/>
                  <a:pt x="3953233" y="1151"/>
                  <a:pt x="2963206" y="5"/>
                </a:cubicBezTo>
                <a:cubicBezTo>
                  <a:pt x="1973179" y="-1141"/>
                  <a:pt x="947630" y="162717"/>
                  <a:pt x="0" y="543144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800000">
            <a:off x="1566863" y="5164979"/>
            <a:ext cx="5979515" cy="550020"/>
          </a:xfrm>
          <a:custGeom>
            <a:avLst/>
            <a:gdLst>
              <a:gd name="connsiteX0" fmla="*/ 0 w 5940162"/>
              <a:gd name="connsiteY0" fmla="*/ 543139 h 550015"/>
              <a:gd name="connsiteX1" fmla="*/ 5940162 w 5940162"/>
              <a:gd name="connsiteY1" fmla="*/ 550015 h 550015"/>
              <a:gd name="connsiteX2" fmla="*/ 2963206 w 5940162"/>
              <a:gd name="connsiteY2" fmla="*/ 0 h 550015"/>
              <a:gd name="connsiteX3" fmla="*/ 0 w 5940162"/>
              <a:gd name="connsiteY3" fmla="*/ 543139 h 550015"/>
              <a:gd name="connsiteX0" fmla="*/ 65142 w 6069627"/>
              <a:gd name="connsiteY0" fmla="*/ 543141 h 550017"/>
              <a:gd name="connsiteX1" fmla="*/ 6005304 w 6069627"/>
              <a:gd name="connsiteY1" fmla="*/ 550017 h 550017"/>
              <a:gd name="connsiteX2" fmla="*/ 3028348 w 6069627"/>
              <a:gd name="connsiteY2" fmla="*/ 2 h 550017"/>
              <a:gd name="connsiteX3" fmla="*/ 65142 w 6069627"/>
              <a:gd name="connsiteY3" fmla="*/ 543141 h 550017"/>
              <a:gd name="connsiteX0" fmla="*/ 65142 w 6005304"/>
              <a:gd name="connsiteY0" fmla="*/ 543141 h 550017"/>
              <a:gd name="connsiteX1" fmla="*/ 6005304 w 6005304"/>
              <a:gd name="connsiteY1" fmla="*/ 550017 h 550017"/>
              <a:gd name="connsiteX2" fmla="*/ 3028348 w 6005304"/>
              <a:gd name="connsiteY2" fmla="*/ 2 h 550017"/>
              <a:gd name="connsiteX3" fmla="*/ 65142 w 6005304"/>
              <a:gd name="connsiteY3" fmla="*/ 543141 h 550017"/>
              <a:gd name="connsiteX0" fmla="*/ 0 w 5940162"/>
              <a:gd name="connsiteY0" fmla="*/ 543144 h 550020"/>
              <a:gd name="connsiteX1" fmla="*/ 5940162 w 5940162"/>
              <a:gd name="connsiteY1" fmla="*/ 550020 h 550020"/>
              <a:gd name="connsiteX2" fmla="*/ 2963206 w 5940162"/>
              <a:gd name="connsiteY2" fmla="*/ 5 h 550020"/>
              <a:gd name="connsiteX3" fmla="*/ 0 w 5940162"/>
              <a:gd name="connsiteY3" fmla="*/ 543144 h 55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62" h="550020">
                <a:moveTo>
                  <a:pt x="0" y="543144"/>
                </a:moveTo>
                <a:lnTo>
                  <a:pt x="5940162" y="550020"/>
                </a:lnTo>
                <a:cubicBezTo>
                  <a:pt x="4887113" y="143239"/>
                  <a:pt x="3953233" y="1151"/>
                  <a:pt x="2963206" y="5"/>
                </a:cubicBezTo>
                <a:cubicBezTo>
                  <a:pt x="1973179" y="-1141"/>
                  <a:pt x="947630" y="162717"/>
                  <a:pt x="0" y="543144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Size Distribution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Warm (blocky) material around most pits</a:t>
            </a:r>
          </a:p>
          <a:p>
            <a:r>
              <a:rPr lang="en-US" dirty="0" smtClean="0"/>
              <a:t>Median parent crater diameter w/ warm pit material: 24 km</a:t>
            </a:r>
          </a:p>
          <a:p>
            <a:r>
              <a:rPr lang="en-US" dirty="0" smtClean="0"/>
              <a:t>Median parent crater diameter w/o warm pit material: 17 km</a:t>
            </a:r>
          </a:p>
          <a:p>
            <a:r>
              <a:rPr lang="en-US" dirty="0" smtClean="0"/>
              <a:t>Larger craters/pits more likely to show warm material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7397" y="1295934"/>
            <a:ext cx="3920206" cy="48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Albedo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Albedos around pits measured with Thermal Emission Spectrometer</a:t>
            </a:r>
          </a:p>
          <a:p>
            <a:r>
              <a:rPr lang="en-US" dirty="0" smtClean="0"/>
              <a:t>Distribution reflects bimodal distribution of dust on Mars</a:t>
            </a:r>
          </a:p>
          <a:p>
            <a:r>
              <a:rPr lang="en-US" dirty="0" smtClean="0"/>
              <a:t>Pits in dusty areas tend not to show warm (blocky) material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E41D-4C35-40F1-B43A-ECB8C6A527B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371600"/>
            <a:ext cx="4038599" cy="463400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14352</TotalTime>
  <Words>2003</Words>
  <Application>Microsoft Office PowerPoint</Application>
  <PresentationFormat>On-screen Show (4:3)</PresentationFormat>
  <Paragraphs>233</Paragraphs>
  <Slides>18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Evidence for an Explosive Origin of Central Pit Craters on Mars</vt:lpstr>
      <vt:lpstr>Overview</vt:lpstr>
      <vt:lpstr>Introduction</vt:lpstr>
      <vt:lpstr>Hypotheses for Pit Formation</vt:lpstr>
      <vt:lpstr>Hypotheses for Pit Formation</vt:lpstr>
      <vt:lpstr>Methodology</vt:lpstr>
      <vt:lpstr>Survey Results</vt:lpstr>
      <vt:lpstr>Results: Size Distribution</vt:lpstr>
      <vt:lpstr>Results: Albedo Distribution</vt:lpstr>
      <vt:lpstr>Results: Morphology</vt:lpstr>
      <vt:lpstr>Results: Morphology</vt:lpstr>
      <vt:lpstr>Discussion</vt:lpstr>
      <vt:lpstr>Energetic Plausibility of an Explosive Origin</vt:lpstr>
      <vt:lpstr>Explosive Scenario</vt:lpstr>
      <vt:lpstr>Conclusions</vt:lpstr>
      <vt:lpstr>Thank you! Questions?</vt:lpstr>
      <vt:lpstr>References</vt:lpstr>
      <vt:lpstr>Blocky Crater Ejecta in THEMIS Nighttime Images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of Central Pit Craters on Mars</dc:title>
  <dc:creator>Nathan Williams</dc:creator>
  <cp:lastModifiedBy>Nathan Williams</cp:lastModifiedBy>
  <cp:revision>132</cp:revision>
  <cp:lastPrinted>2013-12-04T20:33:10Z</cp:lastPrinted>
  <dcterms:created xsi:type="dcterms:W3CDTF">2013-11-21T20:52:16Z</dcterms:created>
  <dcterms:modified xsi:type="dcterms:W3CDTF">2013-12-11T01:02:39Z</dcterms:modified>
</cp:coreProperties>
</file>