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206400" cy="365760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934" autoAdjust="0"/>
  </p:normalViewPr>
  <p:slideViewPr>
    <p:cSldViewPr snapToGrid="0" snapToObjects="1">
      <p:cViewPr varScale="1">
        <p:scale>
          <a:sx n="15" d="100"/>
          <a:sy n="15" d="100"/>
        </p:scale>
        <p:origin x="-2216" y="-112"/>
      </p:cViewPr>
      <p:guideLst>
        <p:guide orient="horz" pos="1152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bennett:Desktop:Research:2nd%20Project:AGU_offset_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bennett:Desktop:Research:2nd%20Project:AGU_offset_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bennett:Desktop:Research:2nd%20Project:AGU_offset_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mound offsets</c:v>
          </c:tx>
          <c:spPr>
            <a:ln w="47625">
              <a:noFill/>
            </a:ln>
          </c:spPr>
          <c:marker>
            <c:symbol val="diamond"/>
            <c:size val="18"/>
            <c:spPr>
              <a:solidFill>
                <a:schemeClr val="tx2"/>
              </a:solidFill>
            </c:spPr>
          </c:marker>
          <c:errBars>
            <c:errDir val="y"/>
            <c:errBarType val="both"/>
            <c:errValType val="fixedVal"/>
            <c:noEndCap val="0"/>
            <c:val val="0.03"/>
          </c:errBars>
          <c:errBars>
            <c:errDir val="x"/>
            <c:errBarType val="both"/>
            <c:errValType val="fixedVal"/>
            <c:noEndCap val="0"/>
            <c:val val="0.03"/>
          </c:errBars>
          <c:xVal>
            <c:numRef>
              <c:f>'all mounds'!$A$2:$A$86</c:f>
              <c:numCache>
                <c:formatCode>General</c:formatCode>
                <c:ptCount val="85"/>
                <c:pt idx="0">
                  <c:v>-0.0904508</c:v>
                </c:pt>
                <c:pt idx="1">
                  <c:v>-0.273025</c:v>
                </c:pt>
                <c:pt idx="2">
                  <c:v>-0.107098</c:v>
                </c:pt>
                <c:pt idx="3">
                  <c:v>-0.341907</c:v>
                </c:pt>
                <c:pt idx="4">
                  <c:v>-0.283744</c:v>
                </c:pt>
                <c:pt idx="5">
                  <c:v>-0.0679605</c:v>
                </c:pt>
                <c:pt idx="6">
                  <c:v>-0.139918</c:v>
                </c:pt>
                <c:pt idx="7">
                  <c:v>-0.303933</c:v>
                </c:pt>
                <c:pt idx="8">
                  <c:v>-0.142851</c:v>
                </c:pt>
                <c:pt idx="9">
                  <c:v>-0.0114004</c:v>
                </c:pt>
                <c:pt idx="10">
                  <c:v>-0.360547</c:v>
                </c:pt>
                <c:pt idx="11">
                  <c:v>-0.170569</c:v>
                </c:pt>
                <c:pt idx="12">
                  <c:v>-0.143985</c:v>
                </c:pt>
                <c:pt idx="13">
                  <c:v>-0.111446</c:v>
                </c:pt>
                <c:pt idx="14">
                  <c:v>-0.0846268</c:v>
                </c:pt>
                <c:pt idx="15">
                  <c:v>-0.00459626</c:v>
                </c:pt>
                <c:pt idx="16">
                  <c:v>0.124512</c:v>
                </c:pt>
                <c:pt idx="17">
                  <c:v>-0.145733</c:v>
                </c:pt>
                <c:pt idx="18">
                  <c:v>-0.00415899</c:v>
                </c:pt>
                <c:pt idx="19">
                  <c:v>-0.0256019</c:v>
                </c:pt>
                <c:pt idx="20">
                  <c:v>0.0112802</c:v>
                </c:pt>
                <c:pt idx="21">
                  <c:v>-0.277456</c:v>
                </c:pt>
                <c:pt idx="22">
                  <c:v>-0.0149274</c:v>
                </c:pt>
                <c:pt idx="23">
                  <c:v>-0.00859014</c:v>
                </c:pt>
                <c:pt idx="24">
                  <c:v>-0.226579</c:v>
                </c:pt>
                <c:pt idx="25">
                  <c:v>0.0691065</c:v>
                </c:pt>
                <c:pt idx="26">
                  <c:v>-0.0341039</c:v>
                </c:pt>
                <c:pt idx="27">
                  <c:v>0.0391376</c:v>
                </c:pt>
                <c:pt idx="28">
                  <c:v>0.00861527</c:v>
                </c:pt>
                <c:pt idx="29">
                  <c:v>-0.129636</c:v>
                </c:pt>
                <c:pt idx="30">
                  <c:v>-0.0296655</c:v>
                </c:pt>
                <c:pt idx="31">
                  <c:v>0.138532</c:v>
                </c:pt>
                <c:pt idx="32">
                  <c:v>-0.0514795</c:v>
                </c:pt>
                <c:pt idx="33">
                  <c:v>0.0734608</c:v>
                </c:pt>
                <c:pt idx="34">
                  <c:v>-0.0789743</c:v>
                </c:pt>
                <c:pt idx="35">
                  <c:v>0.0351079</c:v>
                </c:pt>
                <c:pt idx="36">
                  <c:v>0.0544294</c:v>
                </c:pt>
                <c:pt idx="37">
                  <c:v>-0.221141</c:v>
                </c:pt>
                <c:pt idx="38">
                  <c:v>-0.010825</c:v>
                </c:pt>
                <c:pt idx="39">
                  <c:v>0.112498</c:v>
                </c:pt>
                <c:pt idx="40">
                  <c:v>-0.519382</c:v>
                </c:pt>
                <c:pt idx="41">
                  <c:v>-0.188691</c:v>
                </c:pt>
                <c:pt idx="42">
                  <c:v>-0.285984</c:v>
                </c:pt>
                <c:pt idx="43">
                  <c:v>-0.0351287</c:v>
                </c:pt>
                <c:pt idx="44">
                  <c:v>-0.0819641</c:v>
                </c:pt>
                <c:pt idx="45">
                  <c:v>0.116648</c:v>
                </c:pt>
                <c:pt idx="46">
                  <c:v>-0.0132089</c:v>
                </c:pt>
                <c:pt idx="47">
                  <c:v>-0.0320075</c:v>
                </c:pt>
                <c:pt idx="48">
                  <c:v>0.0132979</c:v>
                </c:pt>
                <c:pt idx="49">
                  <c:v>-0.0426104</c:v>
                </c:pt>
                <c:pt idx="50">
                  <c:v>0.0474634</c:v>
                </c:pt>
                <c:pt idx="51">
                  <c:v>0.00234111</c:v>
                </c:pt>
                <c:pt idx="52">
                  <c:v>-0.0657041</c:v>
                </c:pt>
                <c:pt idx="53">
                  <c:v>0.00922035</c:v>
                </c:pt>
                <c:pt idx="54">
                  <c:v>0.0553554</c:v>
                </c:pt>
                <c:pt idx="55">
                  <c:v>-0.0958213</c:v>
                </c:pt>
                <c:pt idx="56">
                  <c:v>0.00639896</c:v>
                </c:pt>
                <c:pt idx="57">
                  <c:v>0.0150598</c:v>
                </c:pt>
                <c:pt idx="58">
                  <c:v>0.0126121</c:v>
                </c:pt>
                <c:pt idx="59">
                  <c:v>0.0264388</c:v>
                </c:pt>
                <c:pt idx="60">
                  <c:v>0.0383881</c:v>
                </c:pt>
                <c:pt idx="61">
                  <c:v>0.0743743</c:v>
                </c:pt>
                <c:pt idx="62">
                  <c:v>0.136186</c:v>
                </c:pt>
                <c:pt idx="63">
                  <c:v>-0.153472</c:v>
                </c:pt>
                <c:pt idx="64">
                  <c:v>0.00168342</c:v>
                </c:pt>
                <c:pt idx="65">
                  <c:v>0.0653845</c:v>
                </c:pt>
                <c:pt idx="66">
                  <c:v>0.232209</c:v>
                </c:pt>
                <c:pt idx="67">
                  <c:v>0.0241854</c:v>
                </c:pt>
                <c:pt idx="68">
                  <c:v>-0.104391</c:v>
                </c:pt>
                <c:pt idx="69">
                  <c:v>-0.0808881</c:v>
                </c:pt>
                <c:pt idx="70">
                  <c:v>0.0101299</c:v>
                </c:pt>
                <c:pt idx="71">
                  <c:v>0.0511741</c:v>
                </c:pt>
                <c:pt idx="72">
                  <c:v>-0.0100829</c:v>
                </c:pt>
                <c:pt idx="73">
                  <c:v>0.474337</c:v>
                </c:pt>
                <c:pt idx="74">
                  <c:v>-0.135431</c:v>
                </c:pt>
                <c:pt idx="75">
                  <c:v>-0.0197876</c:v>
                </c:pt>
                <c:pt idx="76">
                  <c:v>-0.0711215</c:v>
                </c:pt>
                <c:pt idx="77">
                  <c:v>-0.0944022</c:v>
                </c:pt>
                <c:pt idx="78">
                  <c:v>-0.083117</c:v>
                </c:pt>
                <c:pt idx="79">
                  <c:v>0.0601204</c:v>
                </c:pt>
                <c:pt idx="80">
                  <c:v>0.284625</c:v>
                </c:pt>
                <c:pt idx="81">
                  <c:v>-0.0217295</c:v>
                </c:pt>
                <c:pt idx="82">
                  <c:v>-0.024889</c:v>
                </c:pt>
                <c:pt idx="83">
                  <c:v>0.068052</c:v>
                </c:pt>
                <c:pt idx="84">
                  <c:v>0.125797</c:v>
                </c:pt>
              </c:numCache>
            </c:numRef>
          </c:xVal>
          <c:yVal>
            <c:numRef>
              <c:f>'all mounds'!$B$2:$B$86</c:f>
              <c:numCache>
                <c:formatCode>General</c:formatCode>
                <c:ptCount val="85"/>
                <c:pt idx="0">
                  <c:v>-0.369535</c:v>
                </c:pt>
                <c:pt idx="1">
                  <c:v>-0.543221</c:v>
                </c:pt>
                <c:pt idx="2">
                  <c:v>-0.00800363</c:v>
                </c:pt>
                <c:pt idx="3">
                  <c:v>-0.138041</c:v>
                </c:pt>
                <c:pt idx="4">
                  <c:v>0.308998</c:v>
                </c:pt>
                <c:pt idx="5">
                  <c:v>0.18064</c:v>
                </c:pt>
                <c:pt idx="6">
                  <c:v>-0.291925</c:v>
                </c:pt>
                <c:pt idx="7">
                  <c:v>-0.0369627</c:v>
                </c:pt>
                <c:pt idx="8">
                  <c:v>0.079698</c:v>
                </c:pt>
                <c:pt idx="9">
                  <c:v>0.0909908</c:v>
                </c:pt>
                <c:pt idx="10">
                  <c:v>-0.031393</c:v>
                </c:pt>
                <c:pt idx="11">
                  <c:v>-0.168353</c:v>
                </c:pt>
                <c:pt idx="12">
                  <c:v>-0.160375</c:v>
                </c:pt>
                <c:pt idx="13">
                  <c:v>0.325803</c:v>
                </c:pt>
                <c:pt idx="14">
                  <c:v>-0.0900284</c:v>
                </c:pt>
                <c:pt idx="15">
                  <c:v>0.326506</c:v>
                </c:pt>
                <c:pt idx="16">
                  <c:v>-0.0448747</c:v>
                </c:pt>
                <c:pt idx="17">
                  <c:v>-0.0663324</c:v>
                </c:pt>
                <c:pt idx="18">
                  <c:v>0.0389293</c:v>
                </c:pt>
                <c:pt idx="19">
                  <c:v>0.313053</c:v>
                </c:pt>
                <c:pt idx="20">
                  <c:v>0.0086416</c:v>
                </c:pt>
                <c:pt idx="21">
                  <c:v>-0.0344535</c:v>
                </c:pt>
                <c:pt idx="22">
                  <c:v>-0.0730138</c:v>
                </c:pt>
                <c:pt idx="23">
                  <c:v>0.0502478</c:v>
                </c:pt>
                <c:pt idx="24">
                  <c:v>0.0188489</c:v>
                </c:pt>
                <c:pt idx="25">
                  <c:v>0.0535475</c:v>
                </c:pt>
                <c:pt idx="26">
                  <c:v>-0.0167992</c:v>
                </c:pt>
                <c:pt idx="27">
                  <c:v>-0.0433744</c:v>
                </c:pt>
                <c:pt idx="28">
                  <c:v>0.00449587</c:v>
                </c:pt>
                <c:pt idx="29">
                  <c:v>-0.0587992</c:v>
                </c:pt>
                <c:pt idx="30">
                  <c:v>-0.0702103</c:v>
                </c:pt>
                <c:pt idx="31">
                  <c:v>-0.000654563</c:v>
                </c:pt>
                <c:pt idx="32">
                  <c:v>-0.17867</c:v>
                </c:pt>
                <c:pt idx="33">
                  <c:v>-0.0627075</c:v>
                </c:pt>
                <c:pt idx="34">
                  <c:v>-0.400722</c:v>
                </c:pt>
                <c:pt idx="35">
                  <c:v>-0.00961968</c:v>
                </c:pt>
                <c:pt idx="36">
                  <c:v>-0.207762</c:v>
                </c:pt>
                <c:pt idx="37">
                  <c:v>0.221041</c:v>
                </c:pt>
                <c:pt idx="38">
                  <c:v>0.0352298</c:v>
                </c:pt>
                <c:pt idx="39">
                  <c:v>-0.254774</c:v>
                </c:pt>
                <c:pt idx="40">
                  <c:v>-0.0845159</c:v>
                </c:pt>
                <c:pt idx="41">
                  <c:v>-0.0577403</c:v>
                </c:pt>
                <c:pt idx="42">
                  <c:v>-0.29119</c:v>
                </c:pt>
                <c:pt idx="43">
                  <c:v>0.00256633</c:v>
                </c:pt>
                <c:pt idx="44">
                  <c:v>-0.241509</c:v>
                </c:pt>
                <c:pt idx="45">
                  <c:v>0.342395</c:v>
                </c:pt>
                <c:pt idx="46">
                  <c:v>0.0380111</c:v>
                </c:pt>
                <c:pt idx="47">
                  <c:v>0.137873</c:v>
                </c:pt>
                <c:pt idx="48">
                  <c:v>0.0445028</c:v>
                </c:pt>
                <c:pt idx="49">
                  <c:v>-0.0609892</c:v>
                </c:pt>
                <c:pt idx="50">
                  <c:v>0.0320194</c:v>
                </c:pt>
                <c:pt idx="51">
                  <c:v>0.0451841</c:v>
                </c:pt>
                <c:pt idx="52">
                  <c:v>-0.0257558</c:v>
                </c:pt>
                <c:pt idx="53">
                  <c:v>0.0452698</c:v>
                </c:pt>
                <c:pt idx="54">
                  <c:v>0.013689</c:v>
                </c:pt>
                <c:pt idx="55">
                  <c:v>0.0222556</c:v>
                </c:pt>
                <c:pt idx="56">
                  <c:v>0.133364</c:v>
                </c:pt>
                <c:pt idx="57">
                  <c:v>-0.0132076</c:v>
                </c:pt>
                <c:pt idx="58">
                  <c:v>0.022327</c:v>
                </c:pt>
                <c:pt idx="59">
                  <c:v>0.191536</c:v>
                </c:pt>
                <c:pt idx="60">
                  <c:v>-0.132406</c:v>
                </c:pt>
                <c:pt idx="61">
                  <c:v>-0.0399858</c:v>
                </c:pt>
                <c:pt idx="62">
                  <c:v>-0.419811</c:v>
                </c:pt>
                <c:pt idx="63">
                  <c:v>-0.031206</c:v>
                </c:pt>
                <c:pt idx="64">
                  <c:v>0.0207079</c:v>
                </c:pt>
                <c:pt idx="65">
                  <c:v>-0.0748501</c:v>
                </c:pt>
                <c:pt idx="66">
                  <c:v>-0.0287392</c:v>
                </c:pt>
                <c:pt idx="67">
                  <c:v>0.0896999</c:v>
                </c:pt>
                <c:pt idx="68">
                  <c:v>-0.0565001</c:v>
                </c:pt>
                <c:pt idx="69">
                  <c:v>-0.00108319</c:v>
                </c:pt>
                <c:pt idx="70">
                  <c:v>0.0151281</c:v>
                </c:pt>
                <c:pt idx="71">
                  <c:v>-0.0309296</c:v>
                </c:pt>
                <c:pt idx="72">
                  <c:v>0.0345014</c:v>
                </c:pt>
                <c:pt idx="73">
                  <c:v>-0.0309435</c:v>
                </c:pt>
                <c:pt idx="74">
                  <c:v>-0.0521302</c:v>
                </c:pt>
                <c:pt idx="75">
                  <c:v>0.0330696</c:v>
                </c:pt>
                <c:pt idx="76">
                  <c:v>-0.000354726</c:v>
                </c:pt>
                <c:pt idx="77">
                  <c:v>0.026334</c:v>
                </c:pt>
                <c:pt idx="78">
                  <c:v>-0.13351</c:v>
                </c:pt>
                <c:pt idx="79">
                  <c:v>0.156596</c:v>
                </c:pt>
                <c:pt idx="80">
                  <c:v>0.0451221</c:v>
                </c:pt>
                <c:pt idx="81">
                  <c:v>0.0246512</c:v>
                </c:pt>
                <c:pt idx="82">
                  <c:v>-0.0325119</c:v>
                </c:pt>
                <c:pt idx="83">
                  <c:v>0.024728</c:v>
                </c:pt>
                <c:pt idx="84">
                  <c:v>0.287382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016072"/>
        <c:axId val="-2115018376"/>
      </c:scatterChart>
      <c:valAx>
        <c:axId val="-2115016072"/>
        <c:scaling>
          <c:orientation val="minMax"/>
          <c:min val="-0.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-2115018376"/>
        <c:crosses val="autoZero"/>
        <c:crossBetween val="midCat"/>
      </c:valAx>
      <c:valAx>
        <c:axId val="-2115018376"/>
        <c:scaling>
          <c:orientation val="minMax"/>
          <c:min val="-0.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-211501607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accent2">
        <a:lumMod val="60000"/>
        <a:lumOff val="40000"/>
      </a:schemeClr>
    </a:solidFill>
    <a:ln w="762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Arabia Offsets</c:v>
          </c:tx>
          <c:spPr>
            <a:ln w="47625">
              <a:noFill/>
            </a:ln>
          </c:spPr>
          <c:marker>
            <c:symbol val="diamond"/>
            <c:size val="18"/>
            <c:spPr>
              <a:solidFill>
                <a:schemeClr val="tx2"/>
              </a:solidFill>
            </c:spPr>
          </c:marker>
          <c:errBars>
            <c:errDir val="y"/>
            <c:errBarType val="both"/>
            <c:errValType val="fixedVal"/>
            <c:noEndCap val="0"/>
            <c:val val="0.03"/>
          </c:errBars>
          <c:errBars>
            <c:errDir val="x"/>
            <c:errBarType val="both"/>
            <c:errValType val="fixedVal"/>
            <c:noEndCap val="0"/>
            <c:val val="0.03"/>
          </c:errBars>
          <c:xVal>
            <c:numRef>
              <c:f>arabia!$A$2:$A$36</c:f>
              <c:numCache>
                <c:formatCode>General</c:formatCode>
                <c:ptCount val="35"/>
                <c:pt idx="0">
                  <c:v>-0.0904508</c:v>
                </c:pt>
                <c:pt idx="1">
                  <c:v>-0.273025</c:v>
                </c:pt>
                <c:pt idx="2">
                  <c:v>-0.107098</c:v>
                </c:pt>
                <c:pt idx="3">
                  <c:v>-0.341907</c:v>
                </c:pt>
                <c:pt idx="4">
                  <c:v>-0.283744</c:v>
                </c:pt>
                <c:pt idx="5">
                  <c:v>-0.0679605</c:v>
                </c:pt>
                <c:pt idx="6">
                  <c:v>-0.139918</c:v>
                </c:pt>
                <c:pt idx="7">
                  <c:v>-0.303933</c:v>
                </c:pt>
                <c:pt idx="8">
                  <c:v>-0.142851</c:v>
                </c:pt>
                <c:pt idx="9">
                  <c:v>-0.360547</c:v>
                </c:pt>
                <c:pt idx="10">
                  <c:v>-0.170569</c:v>
                </c:pt>
                <c:pt idx="11">
                  <c:v>-0.143985</c:v>
                </c:pt>
                <c:pt idx="12">
                  <c:v>-0.111446</c:v>
                </c:pt>
                <c:pt idx="13">
                  <c:v>-0.0846268</c:v>
                </c:pt>
                <c:pt idx="14">
                  <c:v>-0.00459626</c:v>
                </c:pt>
                <c:pt idx="15">
                  <c:v>-0.145733</c:v>
                </c:pt>
                <c:pt idx="16">
                  <c:v>-0.00415899</c:v>
                </c:pt>
                <c:pt idx="17">
                  <c:v>-0.0256019</c:v>
                </c:pt>
                <c:pt idx="18">
                  <c:v>0.0112802</c:v>
                </c:pt>
                <c:pt idx="19">
                  <c:v>-0.277456</c:v>
                </c:pt>
                <c:pt idx="20">
                  <c:v>-0.0149274</c:v>
                </c:pt>
                <c:pt idx="21">
                  <c:v>-0.00859014</c:v>
                </c:pt>
                <c:pt idx="22">
                  <c:v>-0.226579</c:v>
                </c:pt>
                <c:pt idx="23">
                  <c:v>0.112498</c:v>
                </c:pt>
                <c:pt idx="24">
                  <c:v>-0.519382</c:v>
                </c:pt>
                <c:pt idx="25">
                  <c:v>-0.188691</c:v>
                </c:pt>
                <c:pt idx="26">
                  <c:v>-0.285984</c:v>
                </c:pt>
                <c:pt idx="27">
                  <c:v>0.138532</c:v>
                </c:pt>
                <c:pt idx="28">
                  <c:v>-0.0514795</c:v>
                </c:pt>
                <c:pt idx="29">
                  <c:v>0.0734608</c:v>
                </c:pt>
                <c:pt idx="30">
                  <c:v>-0.0789743</c:v>
                </c:pt>
                <c:pt idx="31">
                  <c:v>0.0351079</c:v>
                </c:pt>
                <c:pt idx="32">
                  <c:v>0.0544294</c:v>
                </c:pt>
                <c:pt idx="33">
                  <c:v>-0.221141</c:v>
                </c:pt>
                <c:pt idx="34">
                  <c:v>0.068052</c:v>
                </c:pt>
              </c:numCache>
            </c:numRef>
          </c:xVal>
          <c:yVal>
            <c:numRef>
              <c:f>arabia!$B$2:$B$36</c:f>
              <c:numCache>
                <c:formatCode>General</c:formatCode>
                <c:ptCount val="35"/>
                <c:pt idx="0">
                  <c:v>-0.369535</c:v>
                </c:pt>
                <c:pt idx="1">
                  <c:v>-0.543221</c:v>
                </c:pt>
                <c:pt idx="2">
                  <c:v>-0.00800363</c:v>
                </c:pt>
                <c:pt idx="3">
                  <c:v>-0.138041</c:v>
                </c:pt>
                <c:pt idx="4">
                  <c:v>0.308998</c:v>
                </c:pt>
                <c:pt idx="5">
                  <c:v>0.18064</c:v>
                </c:pt>
                <c:pt idx="6">
                  <c:v>-0.291925</c:v>
                </c:pt>
                <c:pt idx="7">
                  <c:v>-0.0369627</c:v>
                </c:pt>
                <c:pt idx="8">
                  <c:v>0.079698</c:v>
                </c:pt>
                <c:pt idx="9">
                  <c:v>-0.031393</c:v>
                </c:pt>
                <c:pt idx="10">
                  <c:v>-0.168353</c:v>
                </c:pt>
                <c:pt idx="11">
                  <c:v>-0.160375</c:v>
                </c:pt>
                <c:pt idx="12">
                  <c:v>0.325803</c:v>
                </c:pt>
                <c:pt idx="13">
                  <c:v>-0.0900284</c:v>
                </c:pt>
                <c:pt idx="14">
                  <c:v>0.326506</c:v>
                </c:pt>
                <c:pt idx="15">
                  <c:v>-0.0663324</c:v>
                </c:pt>
                <c:pt idx="16">
                  <c:v>0.0389293</c:v>
                </c:pt>
                <c:pt idx="17">
                  <c:v>0.313053</c:v>
                </c:pt>
                <c:pt idx="18">
                  <c:v>0.0086416</c:v>
                </c:pt>
                <c:pt idx="19">
                  <c:v>-0.0344535</c:v>
                </c:pt>
                <c:pt idx="20">
                  <c:v>-0.0730138</c:v>
                </c:pt>
                <c:pt idx="21">
                  <c:v>0.0502478</c:v>
                </c:pt>
                <c:pt idx="22">
                  <c:v>0.0188489</c:v>
                </c:pt>
                <c:pt idx="23">
                  <c:v>-0.254774</c:v>
                </c:pt>
                <c:pt idx="24">
                  <c:v>-0.0845159</c:v>
                </c:pt>
                <c:pt idx="25">
                  <c:v>-0.0577403</c:v>
                </c:pt>
                <c:pt idx="26">
                  <c:v>-0.29119</c:v>
                </c:pt>
                <c:pt idx="27">
                  <c:v>-0.000654563</c:v>
                </c:pt>
                <c:pt idx="28">
                  <c:v>-0.17867</c:v>
                </c:pt>
                <c:pt idx="29">
                  <c:v>-0.0627075</c:v>
                </c:pt>
                <c:pt idx="30">
                  <c:v>-0.400722</c:v>
                </c:pt>
                <c:pt idx="31">
                  <c:v>-0.00961968</c:v>
                </c:pt>
                <c:pt idx="32">
                  <c:v>-0.207762</c:v>
                </c:pt>
                <c:pt idx="33">
                  <c:v>0.221041</c:v>
                </c:pt>
                <c:pt idx="34">
                  <c:v>0.024728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054344"/>
        <c:axId val="-2137445496"/>
      </c:scatterChart>
      <c:valAx>
        <c:axId val="-2135054344"/>
        <c:scaling>
          <c:orientation val="minMax"/>
          <c:max val="0.6"/>
          <c:min val="-0.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-2137445496"/>
        <c:crosses val="autoZero"/>
        <c:crossBetween val="midCat"/>
      </c:valAx>
      <c:valAx>
        <c:axId val="-2137445496"/>
        <c:scaling>
          <c:orientation val="minMax"/>
          <c:min val="-0.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-2135054344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rgbClr val="D99694"/>
    </a:solidFill>
    <a:ln w="762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No Arabia Offset</c:v>
          </c:tx>
          <c:spPr>
            <a:ln w="47625">
              <a:noFill/>
            </a:ln>
          </c:spPr>
          <c:marker>
            <c:symbol val="diamond"/>
            <c:size val="18"/>
            <c:spPr>
              <a:solidFill>
                <a:schemeClr val="tx2"/>
              </a:solidFill>
            </c:spPr>
          </c:marker>
          <c:errBars>
            <c:errDir val="y"/>
            <c:errBarType val="both"/>
            <c:errValType val="fixedVal"/>
            <c:noEndCap val="0"/>
            <c:val val="0.03"/>
          </c:errBars>
          <c:errBars>
            <c:errDir val="x"/>
            <c:errBarType val="both"/>
            <c:errValType val="fixedVal"/>
            <c:noEndCap val="0"/>
            <c:val val="0.03"/>
          </c:errBars>
          <c:xVal>
            <c:numRef>
              <c:f>'not arabia'!$A$2:$A$51</c:f>
              <c:numCache>
                <c:formatCode>General</c:formatCode>
                <c:ptCount val="50"/>
                <c:pt idx="0">
                  <c:v>-0.0114004</c:v>
                </c:pt>
                <c:pt idx="1">
                  <c:v>0.124512</c:v>
                </c:pt>
                <c:pt idx="2">
                  <c:v>0.0691065</c:v>
                </c:pt>
                <c:pt idx="3">
                  <c:v>-0.0341039</c:v>
                </c:pt>
                <c:pt idx="4">
                  <c:v>0.0391376</c:v>
                </c:pt>
                <c:pt idx="5">
                  <c:v>0.00861527</c:v>
                </c:pt>
                <c:pt idx="6">
                  <c:v>-0.129636</c:v>
                </c:pt>
                <c:pt idx="7">
                  <c:v>-0.0296655</c:v>
                </c:pt>
                <c:pt idx="8">
                  <c:v>-0.010825</c:v>
                </c:pt>
                <c:pt idx="9">
                  <c:v>-0.0351287</c:v>
                </c:pt>
                <c:pt idx="10">
                  <c:v>-0.0819641</c:v>
                </c:pt>
                <c:pt idx="11">
                  <c:v>0.116648</c:v>
                </c:pt>
                <c:pt idx="12">
                  <c:v>-0.0132089</c:v>
                </c:pt>
                <c:pt idx="13">
                  <c:v>-0.0320075</c:v>
                </c:pt>
                <c:pt idx="14">
                  <c:v>0.0132979</c:v>
                </c:pt>
                <c:pt idx="15">
                  <c:v>-0.0426104</c:v>
                </c:pt>
                <c:pt idx="16">
                  <c:v>0.0474634</c:v>
                </c:pt>
                <c:pt idx="17">
                  <c:v>0.00234111</c:v>
                </c:pt>
                <c:pt idx="18">
                  <c:v>-0.0657041</c:v>
                </c:pt>
                <c:pt idx="19">
                  <c:v>0.00922035</c:v>
                </c:pt>
                <c:pt idx="20">
                  <c:v>0.0553554</c:v>
                </c:pt>
                <c:pt idx="21">
                  <c:v>-0.0958213</c:v>
                </c:pt>
                <c:pt idx="22">
                  <c:v>0.00639896</c:v>
                </c:pt>
                <c:pt idx="23">
                  <c:v>0.0150598</c:v>
                </c:pt>
                <c:pt idx="24">
                  <c:v>0.0126121</c:v>
                </c:pt>
                <c:pt idx="25">
                  <c:v>0.0264388</c:v>
                </c:pt>
                <c:pt idx="26">
                  <c:v>0.0383881</c:v>
                </c:pt>
                <c:pt idx="27">
                  <c:v>0.0743743</c:v>
                </c:pt>
                <c:pt idx="28">
                  <c:v>0.136186</c:v>
                </c:pt>
                <c:pt idx="29">
                  <c:v>-0.153472</c:v>
                </c:pt>
                <c:pt idx="30">
                  <c:v>0.00168342</c:v>
                </c:pt>
                <c:pt idx="31">
                  <c:v>0.0653845</c:v>
                </c:pt>
                <c:pt idx="32">
                  <c:v>0.232209</c:v>
                </c:pt>
                <c:pt idx="33">
                  <c:v>0.0241854</c:v>
                </c:pt>
                <c:pt idx="34">
                  <c:v>-0.104391</c:v>
                </c:pt>
                <c:pt idx="35">
                  <c:v>-0.0808881</c:v>
                </c:pt>
                <c:pt idx="36">
                  <c:v>0.0101299</c:v>
                </c:pt>
                <c:pt idx="37">
                  <c:v>0.0511741</c:v>
                </c:pt>
                <c:pt idx="38">
                  <c:v>-0.0100829</c:v>
                </c:pt>
                <c:pt idx="39">
                  <c:v>0.474337</c:v>
                </c:pt>
                <c:pt idx="40">
                  <c:v>-0.135431</c:v>
                </c:pt>
                <c:pt idx="41">
                  <c:v>-0.0197876</c:v>
                </c:pt>
                <c:pt idx="42">
                  <c:v>-0.0711215</c:v>
                </c:pt>
                <c:pt idx="43">
                  <c:v>-0.0944022</c:v>
                </c:pt>
                <c:pt idx="44">
                  <c:v>-0.083117</c:v>
                </c:pt>
                <c:pt idx="45">
                  <c:v>0.0601204</c:v>
                </c:pt>
                <c:pt idx="46">
                  <c:v>0.284625</c:v>
                </c:pt>
                <c:pt idx="47">
                  <c:v>-0.0217295</c:v>
                </c:pt>
                <c:pt idx="48">
                  <c:v>-0.024889</c:v>
                </c:pt>
                <c:pt idx="49">
                  <c:v>0.125797</c:v>
                </c:pt>
              </c:numCache>
            </c:numRef>
          </c:xVal>
          <c:yVal>
            <c:numRef>
              <c:f>'not arabia'!$B$2:$B$51</c:f>
              <c:numCache>
                <c:formatCode>General</c:formatCode>
                <c:ptCount val="50"/>
                <c:pt idx="0">
                  <c:v>0.0909908</c:v>
                </c:pt>
                <c:pt idx="1">
                  <c:v>-0.0448747</c:v>
                </c:pt>
                <c:pt idx="2">
                  <c:v>0.0535475</c:v>
                </c:pt>
                <c:pt idx="3">
                  <c:v>-0.0167992</c:v>
                </c:pt>
                <c:pt idx="4">
                  <c:v>-0.0433744</c:v>
                </c:pt>
                <c:pt idx="5">
                  <c:v>0.00449587</c:v>
                </c:pt>
                <c:pt idx="6">
                  <c:v>-0.0587992</c:v>
                </c:pt>
                <c:pt idx="7">
                  <c:v>-0.0702103</c:v>
                </c:pt>
                <c:pt idx="8">
                  <c:v>0.0352298</c:v>
                </c:pt>
                <c:pt idx="9">
                  <c:v>0.00256633</c:v>
                </c:pt>
                <c:pt idx="10">
                  <c:v>-0.241509</c:v>
                </c:pt>
                <c:pt idx="11">
                  <c:v>0.342395</c:v>
                </c:pt>
                <c:pt idx="12">
                  <c:v>0.0380111</c:v>
                </c:pt>
                <c:pt idx="13">
                  <c:v>0.137873</c:v>
                </c:pt>
                <c:pt idx="14">
                  <c:v>0.0445028</c:v>
                </c:pt>
                <c:pt idx="15">
                  <c:v>-0.0609892</c:v>
                </c:pt>
                <c:pt idx="16">
                  <c:v>0.0320194</c:v>
                </c:pt>
                <c:pt idx="17">
                  <c:v>0.0451841</c:v>
                </c:pt>
                <c:pt idx="18">
                  <c:v>-0.0257558</c:v>
                </c:pt>
                <c:pt idx="19">
                  <c:v>0.0452698</c:v>
                </c:pt>
                <c:pt idx="20">
                  <c:v>0.013689</c:v>
                </c:pt>
                <c:pt idx="21">
                  <c:v>0.0222556</c:v>
                </c:pt>
                <c:pt idx="22">
                  <c:v>0.133364</c:v>
                </c:pt>
                <c:pt idx="23">
                  <c:v>-0.0132076</c:v>
                </c:pt>
                <c:pt idx="24">
                  <c:v>0.022327</c:v>
                </c:pt>
                <c:pt idx="25">
                  <c:v>0.191536</c:v>
                </c:pt>
                <c:pt idx="26">
                  <c:v>-0.132406</c:v>
                </c:pt>
                <c:pt idx="27">
                  <c:v>-0.0399858</c:v>
                </c:pt>
                <c:pt idx="28">
                  <c:v>-0.419811</c:v>
                </c:pt>
                <c:pt idx="29">
                  <c:v>-0.031206</c:v>
                </c:pt>
                <c:pt idx="30">
                  <c:v>0.0207079</c:v>
                </c:pt>
                <c:pt idx="31">
                  <c:v>-0.0748501</c:v>
                </c:pt>
                <c:pt idx="32">
                  <c:v>-0.0287392</c:v>
                </c:pt>
                <c:pt idx="33">
                  <c:v>0.0896999</c:v>
                </c:pt>
                <c:pt idx="34">
                  <c:v>-0.0565001</c:v>
                </c:pt>
                <c:pt idx="35">
                  <c:v>-0.00108319</c:v>
                </c:pt>
                <c:pt idx="36">
                  <c:v>0.0151281</c:v>
                </c:pt>
                <c:pt idx="37">
                  <c:v>-0.0309296</c:v>
                </c:pt>
                <c:pt idx="38">
                  <c:v>0.0345014</c:v>
                </c:pt>
                <c:pt idx="39">
                  <c:v>-0.0309435</c:v>
                </c:pt>
                <c:pt idx="40">
                  <c:v>-0.0521302</c:v>
                </c:pt>
                <c:pt idx="41">
                  <c:v>0.0330696</c:v>
                </c:pt>
                <c:pt idx="42">
                  <c:v>-0.000354726</c:v>
                </c:pt>
                <c:pt idx="43">
                  <c:v>0.026334</c:v>
                </c:pt>
                <c:pt idx="44">
                  <c:v>-0.13351</c:v>
                </c:pt>
                <c:pt idx="45">
                  <c:v>0.156596</c:v>
                </c:pt>
                <c:pt idx="46">
                  <c:v>0.0451221</c:v>
                </c:pt>
                <c:pt idx="47">
                  <c:v>0.0246512</c:v>
                </c:pt>
                <c:pt idx="48">
                  <c:v>-0.0325119</c:v>
                </c:pt>
                <c:pt idx="49">
                  <c:v>0.287382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3567896"/>
        <c:axId val="2129583064"/>
      </c:scatterChart>
      <c:valAx>
        <c:axId val="-2103567896"/>
        <c:scaling>
          <c:orientation val="minMax"/>
          <c:max val="0.6"/>
          <c:min val="-0.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2129583064"/>
        <c:crosses val="autoZero"/>
        <c:crossBetween val="midCat"/>
      </c:valAx>
      <c:valAx>
        <c:axId val="2129583064"/>
        <c:scaling>
          <c:orientation val="minMax"/>
          <c:max val="0.6"/>
          <c:min val="-0.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-2103567896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rgbClr val="D99694"/>
    </a:solidFill>
    <a:ln w="762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362270"/>
            <a:ext cx="4352544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726400"/>
            <a:ext cx="358444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7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464739"/>
            <a:ext cx="11521440" cy="31208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464739"/>
            <a:ext cx="33710880" cy="312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3503469"/>
            <a:ext cx="43525440" cy="726440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5502472"/>
            <a:ext cx="43525440" cy="8000997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8062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612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41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8534403"/>
            <a:ext cx="22616160" cy="241384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8534403"/>
            <a:ext cx="22616160" cy="241384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187269"/>
            <a:ext cx="22625053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1599333"/>
            <a:ext cx="22625053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187269"/>
            <a:ext cx="22633940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1599333"/>
            <a:ext cx="22633940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456267"/>
            <a:ext cx="16846553" cy="619760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56269"/>
            <a:ext cx="28625800" cy="31216603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7653869"/>
            <a:ext cx="16846553" cy="25019003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3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5603200"/>
            <a:ext cx="30723840" cy="3022603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268133"/>
            <a:ext cx="30723840" cy="21945600"/>
          </a:xfrm>
        </p:spPr>
        <p:txBody>
          <a:bodyPr/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8625803"/>
            <a:ext cx="30723840" cy="4292597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  <a:prstGeom prst="rect">
            <a:avLst/>
          </a:prstGeom>
        </p:spPr>
        <p:txBody>
          <a:bodyPr vert="horz" lIns="501612" tIns="250806" rIns="501612" bIns="2508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34403"/>
            <a:ext cx="46085760" cy="24138469"/>
          </a:xfrm>
          <a:prstGeom prst="rect">
            <a:avLst/>
          </a:prstGeom>
        </p:spPr>
        <p:txBody>
          <a:bodyPr vert="horz" lIns="501612" tIns="250806" rIns="501612" bIns="2508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900536"/>
            <a:ext cx="119481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9D9A-CBA2-1946-ACA8-1B8B2C4F2ED5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900536"/>
            <a:ext cx="162153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900536"/>
            <a:ext cx="119481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1924-326D-DA45-A0D2-3D7C08F6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08062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7" Type="http://schemas.openxmlformats.org/officeDocument/2006/relationships/chart" Target="../charts/chart3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 Single Corner Rectangle 60"/>
          <p:cNvSpPr/>
          <p:nvPr/>
        </p:nvSpPr>
        <p:spPr>
          <a:xfrm rot="10800000">
            <a:off x="257161" y="16821834"/>
            <a:ext cx="11172658" cy="19255437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 Single Corner Rectangle 3"/>
          <p:cNvSpPr/>
          <p:nvPr/>
        </p:nvSpPr>
        <p:spPr>
          <a:xfrm rot="16200000">
            <a:off x="-120393" y="4597026"/>
            <a:ext cx="11927774" cy="11172655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52833" y="33493891"/>
            <a:ext cx="19687032" cy="2583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 rot="5400000">
            <a:off x="34397382" y="19468841"/>
            <a:ext cx="14576450" cy="18750849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37201" y="4219467"/>
            <a:ext cx="19685014" cy="28748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Picture 79" descr="Screen Shot 2012-11-28 at 3.36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/>
          <a:stretch/>
        </p:blipFill>
        <p:spPr>
          <a:xfrm>
            <a:off x="11765697" y="5957867"/>
            <a:ext cx="20211074" cy="7915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 Single Corner Rectangle 8"/>
          <p:cNvSpPr/>
          <p:nvPr/>
        </p:nvSpPr>
        <p:spPr>
          <a:xfrm>
            <a:off x="32310183" y="4183474"/>
            <a:ext cx="18750850" cy="16751589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905393" y="377475"/>
            <a:ext cx="32991528" cy="33724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40617" y="638498"/>
            <a:ext cx="37586086" cy="1373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/>
                <a:ea typeface="Verdana" pitchFamily="34" charset="0"/>
                <a:cs typeface="Times New Roman"/>
              </a:rPr>
              <a:t>Martian Craters with Interior Deposits: Global Survey Results and Wind Model</a:t>
            </a:r>
          </a:p>
        </p:txBody>
      </p:sp>
      <p:pic>
        <p:nvPicPr>
          <p:cNvPr id="12" name="Picture 3" descr="AS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11" y="1164774"/>
            <a:ext cx="4374008" cy="182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845003" y="926658"/>
            <a:ext cx="6532597" cy="16002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P21D-1875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5393" y="1961938"/>
            <a:ext cx="3299152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/>
                <a:ea typeface="Verdana" pitchFamily="34" charset="0"/>
                <a:cs typeface="Times New Roman"/>
              </a:rPr>
              <a:t>Kristen A. Bennett</a:t>
            </a:r>
            <a:r>
              <a:rPr lang="en-US" sz="5400" baseline="30000" dirty="0" smtClean="0">
                <a:latin typeface="Times New Roman"/>
                <a:ea typeface="Verdana" pitchFamily="34" charset="0"/>
                <a:cs typeface="Times New Roman"/>
              </a:rPr>
              <a:t>1</a:t>
            </a:r>
            <a:r>
              <a:rPr lang="en-US" sz="5400" dirty="0">
                <a:latin typeface="Times New Roman"/>
                <a:ea typeface="Verdana" pitchFamily="34" charset="0"/>
                <a:cs typeface="Times New Roman"/>
              </a:rPr>
              <a:t> </a:t>
            </a:r>
            <a:r>
              <a:rPr lang="en-US" sz="5400" dirty="0" smtClean="0">
                <a:latin typeface="Times New Roman"/>
                <a:ea typeface="Verdana" pitchFamily="34" charset="0"/>
                <a:cs typeface="Times New Roman"/>
              </a:rPr>
              <a:t>and Mark Schmeeckle</a:t>
            </a:r>
            <a:r>
              <a:rPr lang="en-US" sz="5400" baseline="30000" dirty="0" smtClean="0">
                <a:latin typeface="Times New Roman"/>
                <a:ea typeface="Verdana" pitchFamily="34" charset="0"/>
                <a:cs typeface="Times New Roman"/>
              </a:rPr>
              <a:t>2</a:t>
            </a:r>
            <a:r>
              <a:rPr lang="en-US" sz="5400" dirty="0" smtClean="0">
                <a:latin typeface="Times New Roman"/>
                <a:ea typeface="Verdana" pitchFamily="34" charset="0"/>
                <a:cs typeface="Times New Roman"/>
              </a:rPr>
              <a:t> </a:t>
            </a:r>
          </a:p>
          <a:p>
            <a:pPr algn="ctr"/>
            <a:r>
              <a:rPr lang="en-US" sz="4300" baseline="30000" dirty="0" smtClean="0">
                <a:latin typeface="Times New Roman"/>
                <a:ea typeface="Verdana" pitchFamily="34" charset="0"/>
                <a:cs typeface="Times New Roman"/>
              </a:rPr>
              <a:t>1</a:t>
            </a:r>
            <a:r>
              <a:rPr lang="en-US" sz="4300" dirty="0" smtClean="0">
                <a:latin typeface="Times New Roman"/>
                <a:ea typeface="Verdana" pitchFamily="34" charset="0"/>
                <a:cs typeface="Times New Roman"/>
              </a:rPr>
              <a:t>School of Earth and Space Exploration, Arizona State University; </a:t>
            </a:r>
            <a:r>
              <a:rPr lang="en-US" sz="4300" baseline="30000" dirty="0" smtClean="0">
                <a:latin typeface="Times New Roman"/>
                <a:ea typeface="Verdana" pitchFamily="34" charset="0"/>
                <a:cs typeface="Times New Roman"/>
              </a:rPr>
              <a:t>2</a:t>
            </a:r>
            <a:r>
              <a:rPr lang="en-US" sz="4300" dirty="0" smtClean="0">
                <a:latin typeface="Times New Roman"/>
                <a:ea typeface="Verdana" pitchFamily="34" charset="0"/>
                <a:cs typeface="Times New Roman"/>
              </a:rPr>
              <a:t>School of Geographical Sciences &amp; Urban Planning, Arizona State University </a:t>
            </a:r>
            <a:endParaRPr lang="en-US" sz="4300" baseline="30000" dirty="0" smtClean="0">
              <a:latin typeface="Times New Roman"/>
              <a:ea typeface="Verdana" pitchFamily="34" charset="0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66" y="5479667"/>
            <a:ext cx="11117435" cy="1061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The Mars Science Laboratory rover is currently exploring Mt. Sharp, a 5 km high mound of sediments in Gale Crater</a:t>
            </a:r>
            <a:r>
              <a:rPr lang="en-US" sz="4600" baseline="30000" dirty="0" smtClean="0">
                <a:latin typeface="Times New Roman"/>
                <a:cs typeface="Times New Roman"/>
              </a:rPr>
              <a:t>1</a:t>
            </a:r>
            <a:r>
              <a:rPr lang="en-US" sz="4600" dirty="0" smtClean="0">
                <a:latin typeface="Times New Roman"/>
                <a:cs typeface="Times New Roman"/>
              </a:rPr>
              <a:t>  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Mt. Sharp is proposed to be able to preserve evidence of life or evidence of past Martian habitability</a:t>
            </a:r>
            <a:r>
              <a:rPr lang="en-US" sz="4600" baseline="30000" dirty="0" smtClean="0">
                <a:latin typeface="Times New Roman"/>
                <a:cs typeface="Times New Roman"/>
              </a:rPr>
              <a:t>1</a:t>
            </a:r>
            <a:r>
              <a:rPr lang="en-US" sz="46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There are many of these central mounds across </a:t>
            </a:r>
            <a:r>
              <a:rPr lang="en-US" sz="4600" dirty="0" smtClean="0">
                <a:latin typeface="Times New Roman"/>
                <a:cs typeface="Times New Roman"/>
              </a:rPr>
              <a:t>Mars,</a:t>
            </a:r>
            <a:r>
              <a:rPr lang="en-US" sz="4600" baseline="30000" dirty="0" smtClean="0">
                <a:latin typeface="Times New Roman"/>
                <a:cs typeface="Times New Roman"/>
              </a:rPr>
              <a:t>2 </a:t>
            </a:r>
            <a:r>
              <a:rPr lang="en-US" sz="4600" dirty="0" smtClean="0">
                <a:latin typeface="Times New Roman"/>
                <a:cs typeface="Times New Roman"/>
              </a:rPr>
              <a:t>how does Mt. Sharp compare?</a:t>
            </a:r>
            <a:endParaRPr lang="en-US" sz="4600" dirty="0" smtClean="0">
              <a:latin typeface="Times New Roman"/>
              <a:cs typeface="Times New Roman"/>
            </a:endParaRP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Mounds are hypothesized to form when a crater is completely filled with sediment which is then eroded</a:t>
            </a:r>
            <a:r>
              <a:rPr lang="en-US" sz="4600" baseline="30000" dirty="0" smtClean="0">
                <a:latin typeface="Times New Roman"/>
                <a:cs typeface="Times New Roman"/>
              </a:rPr>
              <a:t>2</a:t>
            </a:r>
            <a:endParaRPr lang="en-US" sz="4600" dirty="0" smtClean="0">
              <a:latin typeface="Times New Roman"/>
              <a:cs typeface="Times New Roman"/>
            </a:endParaRP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The exact formation mechanism is unknown; proposed methods include subaqueous and subaerial processes</a:t>
            </a:r>
            <a:r>
              <a:rPr lang="en-US" sz="4600" baseline="30000" dirty="0" smtClean="0">
                <a:latin typeface="Times New Roman"/>
                <a:cs typeface="Times New Roman"/>
              </a:rPr>
              <a:t>2,3,4</a:t>
            </a:r>
            <a:endParaRPr lang="en-US" sz="46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293" y="17978455"/>
            <a:ext cx="10934310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600" b="1" dirty="0" smtClean="0">
                <a:latin typeface="Times New Roman"/>
                <a:cs typeface="Times New Roman"/>
              </a:rPr>
              <a:t>Global Survey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Identify </a:t>
            </a:r>
            <a:r>
              <a:rPr lang="en-US" sz="4600" dirty="0" smtClean="0">
                <a:latin typeface="Times New Roman"/>
                <a:cs typeface="Times New Roman"/>
              </a:rPr>
              <a:t>central mounds in craters above 25 km in diameter from  -60° to 60° latitude using MOLA</a:t>
            </a:r>
            <a:r>
              <a:rPr lang="en-US" sz="4600" baseline="30000" dirty="0" smtClean="0">
                <a:latin typeface="Times New Roman"/>
                <a:cs typeface="Times New Roman"/>
              </a:rPr>
              <a:t>5</a:t>
            </a:r>
            <a:r>
              <a:rPr lang="en-US" sz="4600" dirty="0" smtClean="0">
                <a:latin typeface="Times New Roman"/>
                <a:cs typeface="Times New Roman"/>
              </a:rPr>
              <a:t> global elevation map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Calculate </a:t>
            </a:r>
            <a:r>
              <a:rPr lang="en-US" sz="4600" dirty="0" smtClean="0">
                <a:latin typeface="Times New Roman"/>
                <a:cs typeface="Times New Roman"/>
              </a:rPr>
              <a:t>their offset from the center of the crater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45278" y="21753327"/>
            <a:ext cx="11216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Conclusions and Future Work</a:t>
            </a:r>
            <a:endParaRPr lang="en-US" sz="72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2037201" y="33493891"/>
            <a:ext cx="227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86952" y="13925835"/>
            <a:ext cx="9236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Times New Roman"/>
                <a:cs typeface="Times New Roman"/>
              </a:rPr>
              <a:t>Figure 1: Global Survey of Central Mounds. </a:t>
            </a:r>
          </a:p>
          <a:p>
            <a:pPr algn="r"/>
            <a:r>
              <a:rPr lang="en-US" sz="3200" dirty="0" smtClean="0">
                <a:latin typeface="Times New Roman"/>
                <a:cs typeface="Times New Roman"/>
              </a:rPr>
              <a:t>Background: MOLA elevation</a:t>
            </a:r>
            <a:r>
              <a:rPr lang="en-US" sz="3200" baseline="30000" dirty="0" smtClean="0">
                <a:latin typeface="Times New Roman"/>
                <a:cs typeface="Times New Roman"/>
              </a:rPr>
              <a:t>5,7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80930" y="21670891"/>
            <a:ext cx="6795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Figure 2: Arabia Terra with 35 craters (black) containing central mounds (red)</a:t>
            </a:r>
            <a:r>
              <a:rPr lang="en-US" sz="3200" baseline="30000" dirty="0" smtClean="0">
                <a:latin typeface="Times New Roman"/>
                <a:cs typeface="Times New Roman"/>
              </a:rPr>
              <a:t>7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88920" y="30940937"/>
            <a:ext cx="18232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Figure 4: </a:t>
            </a:r>
            <a:r>
              <a:rPr lang="en-US" sz="3200" dirty="0" smtClean="0">
                <a:latin typeface="Times New Roman"/>
                <a:cs typeface="Times New Roman"/>
              </a:rPr>
              <a:t>Plots </a:t>
            </a:r>
            <a:r>
              <a:rPr lang="en-US" sz="3200" dirty="0" smtClean="0">
                <a:latin typeface="Times New Roman"/>
                <a:cs typeface="Times New Roman"/>
              </a:rPr>
              <a:t>showing the offset of each mound from its crater center. The distance from the center is normalized by </a:t>
            </a:r>
            <a:r>
              <a:rPr lang="en-US" sz="3200" dirty="0" smtClean="0">
                <a:latin typeface="Times New Roman"/>
                <a:cs typeface="Times New Roman"/>
              </a:rPr>
              <a:t>the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crater radius. </a:t>
            </a:r>
            <a:r>
              <a:rPr lang="en-US" sz="3200" dirty="0">
                <a:latin typeface="Times New Roman"/>
                <a:cs typeface="Times New Roman"/>
              </a:rPr>
              <a:t>a</a:t>
            </a:r>
            <a:r>
              <a:rPr lang="en-US" sz="3200" dirty="0" smtClean="0">
                <a:latin typeface="Times New Roman"/>
                <a:cs typeface="Times New Roman"/>
              </a:rPr>
              <a:t>) Offsets of all mounds b) Offsets of mounds in Arabia Terra c) Offsets of all mounds excluding Arabia Terra.  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74538" y="23125364"/>
            <a:ext cx="17957110" cy="1295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600" b="1" dirty="0" smtClean="0">
                <a:latin typeface="Times New Roman"/>
                <a:cs typeface="Times New Roman"/>
              </a:rPr>
              <a:t>Global Survey: 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Globally</a:t>
            </a:r>
            <a:r>
              <a:rPr lang="en-US" sz="4600" dirty="0">
                <a:latin typeface="Times New Roman"/>
                <a:cs typeface="Times New Roman"/>
              </a:rPr>
              <a:t>,</a:t>
            </a:r>
            <a:r>
              <a:rPr lang="en-US" sz="4600" dirty="0" smtClean="0">
                <a:latin typeface="Times New Roman"/>
                <a:cs typeface="Times New Roman"/>
              </a:rPr>
              <a:t> mound offsets appear random, however, in Arabia Terra the mounds are offset to the West </a:t>
            </a:r>
          </a:p>
          <a:p>
            <a:pPr marL="2965262" lvl="2" indent="-457200">
              <a:spcBef>
                <a:spcPts val="1200"/>
              </a:spcBef>
              <a:buSzPct val="75000"/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The offsets could be a result of unidirectional winds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b="1" dirty="0">
                <a:latin typeface="Times New Roman"/>
                <a:cs typeface="Times New Roman"/>
              </a:rPr>
              <a:t>The central mounds in Arabia Terra may be different from the rest of the population in terms of </a:t>
            </a:r>
            <a:r>
              <a:rPr lang="en-US" sz="4600" b="1" dirty="0" smtClean="0">
                <a:latin typeface="Times New Roman"/>
                <a:cs typeface="Times New Roman"/>
              </a:rPr>
              <a:t>the </a:t>
            </a:r>
            <a:r>
              <a:rPr lang="en-US" sz="4600" b="1" dirty="0">
                <a:latin typeface="Times New Roman"/>
                <a:cs typeface="Times New Roman"/>
              </a:rPr>
              <a:t>formation </a:t>
            </a:r>
            <a:r>
              <a:rPr lang="en-US" sz="4600" b="1" dirty="0" smtClean="0">
                <a:latin typeface="Times New Roman"/>
                <a:cs typeface="Times New Roman"/>
              </a:rPr>
              <a:t>mechanism, sediments, time of formation, etc. Scientists should use caution when comparing Arabia Terra mounds to Mt. Sharp in Gale Crater.  </a:t>
            </a:r>
            <a:endParaRPr lang="en-US" sz="4600" dirty="0" smtClean="0">
              <a:latin typeface="Times New Roman"/>
              <a:cs typeface="Times New Roman"/>
            </a:endParaRP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Future Work: Geomorphology and mineralogy study of mounds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4600" b="1" dirty="0" smtClean="0">
                <a:latin typeface="Times New Roman"/>
                <a:cs typeface="Times New Roman"/>
              </a:rPr>
              <a:t>Wind Model:</a:t>
            </a:r>
            <a:endParaRPr lang="en-US" sz="4600" dirty="0" smtClean="0">
              <a:latin typeface="Times New Roman"/>
              <a:cs typeface="Times New Roman"/>
            </a:endParaRP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This works shows it could be possible for wind to completely infill craters with sediment, which would then be available for future erosion to form mounds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Future Work: Start with a crater filled with sediment to rim and use the model to test the hypothesis that crater mound geometry is a result of wind erosion.</a:t>
            </a:r>
            <a:endParaRPr lang="en-US" sz="4800" dirty="0"/>
          </a:p>
        </p:txBody>
      </p:sp>
      <p:sp>
        <p:nvSpPr>
          <p:cNvPr id="26" name="Rectangle 25"/>
          <p:cNvSpPr/>
          <p:nvPr/>
        </p:nvSpPr>
        <p:spPr>
          <a:xfrm>
            <a:off x="12037199" y="33990253"/>
            <a:ext cx="19779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[1] </a:t>
            </a:r>
            <a:r>
              <a:rPr lang="en-US" sz="2400" dirty="0" smtClean="0">
                <a:latin typeface="Times New Roman"/>
                <a:cs typeface="Times New Roman"/>
              </a:rPr>
              <a:t>Grotzinger</a:t>
            </a:r>
            <a:r>
              <a:rPr lang="en-US" sz="2400" dirty="0">
                <a:latin typeface="Times New Roman"/>
                <a:cs typeface="Times New Roman"/>
              </a:rPr>
              <a:t>, J. (2009) Beyond Water on Mars. </a:t>
            </a:r>
            <a:r>
              <a:rPr lang="en-US" sz="2400" i="1" dirty="0">
                <a:latin typeface="Times New Roman"/>
                <a:cs typeface="Times New Roman"/>
              </a:rPr>
              <a:t>Nature Geoscience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dirty="0" smtClean="0">
                <a:latin typeface="Times New Roman"/>
                <a:cs typeface="Times New Roman"/>
              </a:rPr>
              <a:t>[2] </a:t>
            </a:r>
            <a:r>
              <a:rPr lang="en-US" sz="2400" dirty="0" smtClean="0">
                <a:latin typeface="Times New Roman"/>
                <a:cs typeface="Times New Roman"/>
              </a:rPr>
              <a:t>Malin</a:t>
            </a:r>
            <a:r>
              <a:rPr lang="en-US" sz="2400" dirty="0">
                <a:latin typeface="Times New Roman"/>
                <a:cs typeface="Times New Roman"/>
              </a:rPr>
              <a:t>, M.C. and </a:t>
            </a:r>
            <a:r>
              <a:rPr lang="en-US" sz="2400" dirty="0">
                <a:latin typeface="Times New Roman"/>
                <a:cs typeface="Times New Roman"/>
              </a:rPr>
              <a:t>Edgett</a:t>
            </a:r>
            <a:r>
              <a:rPr lang="en-US" sz="2400" dirty="0">
                <a:latin typeface="Times New Roman"/>
                <a:cs typeface="Times New Roman"/>
              </a:rPr>
              <a:t>, K.S. (2000) Sedimentary Rocks of Early Mars,</a:t>
            </a:r>
            <a:r>
              <a:rPr lang="en-US" sz="2400" i="1" dirty="0">
                <a:latin typeface="Times New Roman"/>
                <a:cs typeface="Times New Roman"/>
              </a:rPr>
              <a:t> </a:t>
            </a:r>
            <a:r>
              <a:rPr lang="en-US" sz="2400" i="1" dirty="0" smtClean="0">
                <a:latin typeface="Times New Roman"/>
                <a:cs typeface="Times New Roman"/>
              </a:rPr>
              <a:t>Science</a:t>
            </a:r>
            <a:r>
              <a:rPr lang="en-US" sz="2400" dirty="0" smtClean="0">
                <a:latin typeface="Times New Roman"/>
                <a:cs typeface="Times New Roman"/>
              </a:rPr>
              <a:t>. [3] Andrews</a:t>
            </a:r>
            <a:r>
              <a:rPr lang="en-US" sz="2400" dirty="0">
                <a:latin typeface="Times New Roman"/>
                <a:cs typeface="Times New Roman"/>
              </a:rPr>
              <a:t>-Hanna, J.C. </a:t>
            </a:r>
            <a:r>
              <a:rPr lang="en-US" sz="2400" i="1" dirty="0">
                <a:latin typeface="Times New Roman"/>
                <a:cs typeface="Times New Roman"/>
              </a:rPr>
              <a:t>et al. </a:t>
            </a:r>
            <a:r>
              <a:rPr lang="en-US" sz="2400" dirty="0">
                <a:latin typeface="Times New Roman"/>
                <a:cs typeface="Times New Roman"/>
              </a:rPr>
              <a:t>(2010) Early Mars hydrology: </a:t>
            </a:r>
            <a:r>
              <a:rPr lang="en-US" sz="2400" dirty="0">
                <a:latin typeface="Times New Roman"/>
                <a:cs typeface="Times New Roman"/>
              </a:rPr>
              <a:t>Meridiani</a:t>
            </a:r>
            <a:r>
              <a:rPr lang="en-US" sz="2400" dirty="0">
                <a:latin typeface="Times New Roman"/>
                <a:cs typeface="Times New Roman"/>
              </a:rPr>
              <a:t> playa deposits and the sedimentary record of Arabia Terra. </a:t>
            </a:r>
            <a:r>
              <a:rPr lang="en-US" sz="2400" i="1" dirty="0">
                <a:latin typeface="Times New Roman"/>
                <a:cs typeface="Times New Roman"/>
              </a:rPr>
              <a:t>JGR</a:t>
            </a:r>
            <a:r>
              <a:rPr lang="en-US" sz="2400" dirty="0">
                <a:latin typeface="Times New Roman"/>
                <a:cs typeface="Times New Roman"/>
              </a:rPr>
              <a:t>, 115, E06002</a:t>
            </a:r>
            <a:r>
              <a:rPr lang="en-US" sz="2400" dirty="0" smtClean="0">
                <a:latin typeface="Times New Roman"/>
                <a:cs typeface="Times New Roman"/>
              </a:rPr>
              <a:t>. [4] </a:t>
            </a:r>
            <a:r>
              <a:rPr lang="en-US" sz="2400" dirty="0" smtClean="0">
                <a:latin typeface="Times New Roman"/>
                <a:cs typeface="Times New Roman"/>
              </a:rPr>
              <a:t>Fergason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 Christensen (2008) Formation and erosion of layered materials: Geologic and dust cycle history of eastern Arabia Terra, Mars. </a:t>
            </a:r>
            <a:r>
              <a:rPr lang="en-US" sz="2400" i="1" dirty="0">
                <a:latin typeface="Times New Roman"/>
                <a:cs typeface="Times New Roman"/>
              </a:rPr>
              <a:t>JGR</a:t>
            </a:r>
            <a:r>
              <a:rPr lang="en-US" sz="2400" dirty="0" smtClean="0">
                <a:latin typeface="Times New Roman"/>
                <a:cs typeface="Times New Roman"/>
              </a:rPr>
              <a:t>. [5] </a:t>
            </a:r>
            <a:r>
              <a:rPr lang="da-DK" sz="2400" dirty="0" smtClean="0">
                <a:latin typeface="Times New Roman"/>
                <a:cs typeface="Times New Roman"/>
              </a:rPr>
              <a:t>Zuber</a:t>
            </a:r>
            <a:r>
              <a:rPr lang="da-DK" sz="2400" dirty="0">
                <a:latin typeface="Times New Roman"/>
                <a:cs typeface="Times New Roman"/>
              </a:rPr>
              <a:t>, M. T. et al. (1992) Mars Observer laser altimeter investigation</a:t>
            </a:r>
            <a:r>
              <a:rPr lang="da-DK" sz="2400" i="1" dirty="0">
                <a:latin typeface="Times New Roman"/>
                <a:cs typeface="Times New Roman"/>
              </a:rPr>
              <a:t>. JGR</a:t>
            </a:r>
            <a:r>
              <a:rPr lang="da-DK" sz="2400" dirty="0">
                <a:latin typeface="Times New Roman"/>
                <a:cs typeface="Times New Roman"/>
              </a:rPr>
              <a:t>, 97</a:t>
            </a:r>
            <a:r>
              <a:rPr lang="da-DK" sz="2400" dirty="0" smtClean="0">
                <a:latin typeface="Times New Roman"/>
                <a:cs typeface="Times New Roman"/>
              </a:rPr>
              <a:t>. [6] </a:t>
            </a:r>
            <a:r>
              <a:rPr lang="en-US" sz="2400" dirty="0" smtClean="0">
                <a:latin typeface="Times New Roman"/>
                <a:cs typeface="Times New Roman"/>
              </a:rPr>
              <a:t>Creyssels, M. </a:t>
            </a:r>
            <a:r>
              <a:rPr lang="en-US" sz="2400" i="1" dirty="0" smtClean="0">
                <a:latin typeface="Times New Roman"/>
                <a:cs typeface="Times New Roman"/>
              </a:rPr>
              <a:t>et al. </a:t>
            </a:r>
            <a:r>
              <a:rPr lang="en-US" sz="2400" dirty="0" smtClean="0">
                <a:latin typeface="Times New Roman"/>
                <a:cs typeface="Times New Roman"/>
              </a:rPr>
              <a:t>(2009) Saltating particles in a turbulent boundary layer: experiment and theory. </a:t>
            </a:r>
            <a:r>
              <a:rPr lang="en-US" sz="2400" i="1" dirty="0" smtClean="0">
                <a:latin typeface="Times New Roman"/>
                <a:cs typeface="Times New Roman"/>
              </a:rPr>
              <a:t>JFM,</a:t>
            </a:r>
            <a:r>
              <a:rPr lang="en-US" sz="2400" dirty="0" smtClean="0">
                <a:latin typeface="Times New Roman"/>
                <a:cs typeface="Times New Roman"/>
              </a:rPr>
              <a:t> 625. [7] </a:t>
            </a:r>
            <a:r>
              <a:rPr lang="da-DK" sz="2400" dirty="0" smtClean="0">
                <a:latin typeface="Times New Roman"/>
                <a:cs typeface="Times New Roman"/>
              </a:rPr>
              <a:t>Christensen, P.R. </a:t>
            </a:r>
            <a:r>
              <a:rPr lang="en-US" sz="2400" i="1" dirty="0">
                <a:latin typeface="Times New Roman"/>
                <a:cs typeface="Times New Roman"/>
              </a:rPr>
              <a:t>et al. </a:t>
            </a:r>
            <a:r>
              <a:rPr lang="en-US" sz="2400" dirty="0">
                <a:latin typeface="Times New Roman"/>
                <a:cs typeface="Times New Roman"/>
              </a:rPr>
              <a:t>(2009) </a:t>
            </a:r>
            <a:r>
              <a:rPr lang="en-US" sz="2400" dirty="0" smtClean="0">
                <a:latin typeface="Times New Roman"/>
                <a:cs typeface="Times New Roman"/>
              </a:rPr>
              <a:t>JMARS- </a:t>
            </a: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 Planetary GIS. </a:t>
            </a:r>
            <a:r>
              <a:rPr lang="en-US" sz="2400" i="1" dirty="0" smtClean="0">
                <a:latin typeface="Times New Roman"/>
                <a:cs typeface="Times New Roman"/>
              </a:rPr>
              <a:t>AGU Fall Meeting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27" name="Picture 26" descr="Screen Shot 2012-11-26 at 12.01.4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2441"/>
          <a:stretch/>
        </p:blipFill>
        <p:spPr>
          <a:xfrm>
            <a:off x="12301597" y="15498038"/>
            <a:ext cx="6738981" cy="600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8" name="Char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65128"/>
              </p:ext>
            </p:extLst>
          </p:nvPr>
        </p:nvGraphicFramePr>
        <p:xfrm>
          <a:off x="12688920" y="24645293"/>
          <a:ext cx="5868955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89445"/>
              </p:ext>
            </p:extLst>
          </p:nvPr>
        </p:nvGraphicFramePr>
        <p:xfrm>
          <a:off x="18757690" y="24643562"/>
          <a:ext cx="5761923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477081"/>
              </p:ext>
            </p:extLst>
          </p:nvPr>
        </p:nvGraphicFramePr>
        <p:xfrm>
          <a:off x="24753762" y="24657744"/>
          <a:ext cx="6167482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3055929" y="24768668"/>
            <a:ext cx="1902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a) All </a:t>
            </a:r>
          </a:p>
          <a:p>
            <a:r>
              <a:rPr lang="en-US" sz="4000" dirty="0" smtClean="0"/>
              <a:t>Mounds 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19170462" y="24826941"/>
            <a:ext cx="2079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b) Arabia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25065920" y="24826941"/>
            <a:ext cx="2744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c) No Arabia</a:t>
            </a:r>
            <a:endParaRPr lang="en-US" sz="4000" dirty="0"/>
          </a:p>
        </p:txBody>
      </p:sp>
      <p:sp>
        <p:nvSpPr>
          <p:cNvPr id="34" name="Rectangle 33"/>
          <p:cNvSpPr/>
          <p:nvPr/>
        </p:nvSpPr>
        <p:spPr>
          <a:xfrm>
            <a:off x="42585522" y="2659118"/>
            <a:ext cx="7046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Times New Roman"/>
                <a:ea typeface="Verdana" pitchFamily="34" charset="0"/>
                <a:cs typeface="Times New Roman"/>
              </a:rPr>
              <a:t>Contact: Kristen.A.Bennett@asu.edu</a:t>
            </a:r>
            <a:endParaRPr lang="en-US" sz="3600" baseline="30000" dirty="0">
              <a:latin typeface="Times New Roman"/>
              <a:ea typeface="Verdana" pitchFamily="34" charset="0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99299" y="4215522"/>
            <a:ext cx="4867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Introduction</a:t>
            </a:r>
            <a:endParaRPr lang="en-US" sz="72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4158095" y="16821835"/>
            <a:ext cx="3561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Methods</a:t>
            </a:r>
            <a:endParaRPr lang="en-US" sz="7200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440293" y="22567479"/>
            <a:ext cx="10934309" cy="13511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600" b="1" dirty="0" smtClean="0">
                <a:latin typeface="Times New Roman"/>
                <a:cs typeface="Times New Roman"/>
              </a:rPr>
              <a:t>Wind Model</a:t>
            </a:r>
            <a:endParaRPr lang="en-US" sz="4600" dirty="0" smtClean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4600" dirty="0" smtClean="0">
                <a:latin typeface="Times New Roman"/>
                <a:cs typeface="Times New Roman"/>
              </a:rPr>
              <a:t>In each time iteration, calculate:</a:t>
            </a:r>
          </a:p>
          <a:p>
            <a:pPr marL="914400" indent="-914400">
              <a:spcBef>
                <a:spcPts val="1200"/>
              </a:spcBef>
              <a:buFontTx/>
              <a:buAutoNum type="arabicPeriod"/>
            </a:pPr>
            <a:r>
              <a:rPr lang="en-US" sz="4600" dirty="0" smtClean="0">
                <a:latin typeface="Times New Roman"/>
                <a:cs typeface="Times New Roman"/>
              </a:rPr>
              <a:t> 3</a:t>
            </a:r>
            <a:r>
              <a:rPr lang="en-US" sz="4600" dirty="0">
                <a:latin typeface="Times New Roman"/>
                <a:cs typeface="Times New Roman"/>
              </a:rPr>
              <a:t>-dimensional </a:t>
            </a:r>
            <a:r>
              <a:rPr lang="en-US" sz="4600" b="1" dirty="0">
                <a:latin typeface="Times New Roman"/>
                <a:cs typeface="Times New Roman"/>
              </a:rPr>
              <a:t>steady-state wind </a:t>
            </a:r>
            <a:r>
              <a:rPr lang="en-US" sz="4600" b="1" dirty="0" smtClean="0">
                <a:latin typeface="Times New Roman"/>
                <a:cs typeface="Times New Roman"/>
              </a:rPr>
              <a:t>field </a:t>
            </a:r>
            <a:r>
              <a:rPr lang="en-US" sz="4600" dirty="0" smtClean="0">
                <a:latin typeface="Times New Roman"/>
                <a:cs typeface="Times New Roman"/>
              </a:rPr>
              <a:t>by solving the Reynolds-averaged </a:t>
            </a:r>
            <a:r>
              <a:rPr lang="en-US" sz="4600" dirty="0" err="1" smtClean="0">
                <a:latin typeface="Times New Roman"/>
                <a:cs typeface="Times New Roman"/>
              </a:rPr>
              <a:t>Navier</a:t>
            </a:r>
            <a:r>
              <a:rPr lang="en-US" sz="4600" dirty="0" smtClean="0">
                <a:latin typeface="Times New Roman"/>
                <a:cs typeface="Times New Roman"/>
              </a:rPr>
              <a:t>-Stokes equation</a:t>
            </a:r>
          </a:p>
          <a:p>
            <a:pPr marL="914400" indent="-914400">
              <a:spcBef>
                <a:spcPts val="1200"/>
              </a:spcBef>
              <a:buFontTx/>
              <a:buAutoNum type="arabicPeriod"/>
            </a:pPr>
            <a:r>
              <a:rPr lang="en-US" sz="4600" dirty="0" smtClean="0">
                <a:latin typeface="Times New Roman"/>
                <a:cs typeface="Times New Roman"/>
              </a:rPr>
              <a:t> </a:t>
            </a:r>
            <a:r>
              <a:rPr lang="en-US" sz="4600" b="1" dirty="0" smtClean="0">
                <a:latin typeface="Times New Roman"/>
                <a:cs typeface="Times New Roman"/>
              </a:rPr>
              <a:t>Sediment flux field </a:t>
            </a:r>
            <a:r>
              <a:rPr lang="en-US" sz="4600" dirty="0" smtClean="0">
                <a:latin typeface="Times New Roman"/>
                <a:cs typeface="Times New Roman"/>
              </a:rPr>
              <a:t>from saltation transport/dust erosion model</a:t>
            </a:r>
          </a:p>
          <a:p>
            <a:pPr marL="914400" indent="-914400">
              <a:spcBef>
                <a:spcPts val="1200"/>
              </a:spcBef>
              <a:buFontTx/>
              <a:buAutoNum type="arabicPeriod"/>
            </a:pPr>
            <a:r>
              <a:rPr lang="en-US" sz="4600" dirty="0" smtClean="0">
                <a:latin typeface="Times New Roman"/>
                <a:cs typeface="Times New Roman"/>
              </a:rPr>
              <a:t> </a:t>
            </a:r>
            <a:r>
              <a:rPr lang="en-US" sz="4600" b="1" dirty="0" smtClean="0">
                <a:latin typeface="Times New Roman"/>
                <a:cs typeface="Times New Roman"/>
              </a:rPr>
              <a:t>Surface elevation</a:t>
            </a:r>
            <a:r>
              <a:rPr lang="en-US" sz="4600" dirty="0" smtClean="0">
                <a:latin typeface="Times New Roman"/>
                <a:cs typeface="Times New Roman"/>
              </a:rPr>
              <a:t> change based on sediment continuity equation (model does not allow erosion of bedrock)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4600" dirty="0" smtClean="0">
                <a:latin typeface="Times New Roman"/>
                <a:cs typeface="Times New Roman"/>
              </a:rPr>
              <a:t>Volumetric flow rate used:</a:t>
            </a:r>
            <a:r>
              <a:rPr lang="en-US" sz="4600" baseline="30000" dirty="0" smtClean="0">
                <a:latin typeface="Times New Roman"/>
                <a:cs typeface="Times New Roman"/>
              </a:rPr>
              <a:t>6</a:t>
            </a:r>
            <a:endParaRPr lang="en-US" sz="4600" dirty="0" smtClean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endParaRPr lang="en-US" sz="4600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endParaRPr lang="en-US" sz="4600" dirty="0" smtClean="0">
              <a:latin typeface="Times New Roman"/>
              <a:cs typeface="Times New Roman"/>
            </a:endParaRPr>
          </a:p>
          <a:p>
            <a:pPr algn="r">
              <a:spcBef>
                <a:spcPts val="1200"/>
              </a:spcBef>
            </a:pPr>
            <a:r>
              <a:rPr lang="en-US" sz="4600" dirty="0" smtClean="0">
                <a:latin typeface="Times New Roman"/>
                <a:cs typeface="Times New Roman"/>
              </a:rPr>
              <a:t>Where ρ</a:t>
            </a:r>
            <a:r>
              <a:rPr lang="en-US" sz="4600" baseline="-25000" dirty="0" smtClean="0">
                <a:latin typeface="Times New Roman"/>
                <a:cs typeface="Times New Roman"/>
              </a:rPr>
              <a:t>f</a:t>
            </a:r>
            <a:r>
              <a:rPr lang="en-US" sz="4600" dirty="0" smtClean="0">
                <a:latin typeface="Times New Roman"/>
                <a:cs typeface="Times New Roman"/>
              </a:rPr>
              <a:t> is the mass density of the fluid, ρ</a:t>
            </a:r>
            <a:r>
              <a:rPr lang="en-US" sz="4600" baseline="-25000" dirty="0" smtClean="0">
                <a:latin typeface="Times New Roman"/>
                <a:cs typeface="Times New Roman"/>
              </a:rPr>
              <a:t>s</a:t>
            </a:r>
            <a:r>
              <a:rPr lang="en-US" sz="4600" dirty="0" smtClean="0">
                <a:latin typeface="Times New Roman"/>
                <a:cs typeface="Times New Roman"/>
              </a:rPr>
              <a:t> is the mass density of the sediment, g is gravity, D is the particle diameter, and u</a:t>
            </a:r>
            <a:r>
              <a:rPr lang="en-US" sz="4600" baseline="-25000" dirty="0">
                <a:latin typeface="Times New Roman"/>
                <a:cs typeface="Times New Roman"/>
              </a:rPr>
              <a:t>*</a:t>
            </a:r>
            <a:r>
              <a:rPr lang="en-US" sz="4600" dirty="0" smtClean="0">
                <a:latin typeface="Times New Roman"/>
                <a:cs typeface="Times New Roman"/>
              </a:rPr>
              <a:t> is the     friction velocity.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291107" y="4225278"/>
            <a:ext cx="8926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Results I: Global Survey</a:t>
            </a:r>
            <a:endParaRPr lang="en-US" sz="7200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37129058" y="4225278"/>
            <a:ext cx="8648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Results II: Wind Model</a:t>
            </a:r>
            <a:endParaRPr lang="en-US" sz="7200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19264536" y="15235983"/>
            <a:ext cx="7518818" cy="77251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85 total mounds</a:t>
            </a:r>
          </a:p>
          <a:p>
            <a:pPr marL="914400" lvl="1" indent="-457200">
              <a:buSzPct val="75000"/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Northern Hemisphere: 38</a:t>
            </a:r>
          </a:p>
          <a:p>
            <a:pPr marL="914400" lvl="1" indent="-457200">
              <a:buSzPct val="75000"/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Southern Hemisphere: 47</a:t>
            </a:r>
          </a:p>
          <a:p>
            <a:pPr marL="285750" indent="-285750">
              <a:buSzPct val="75000"/>
              <a:buFont typeface="Arial"/>
              <a:buChar char="•"/>
            </a:pPr>
            <a:endParaRPr lang="en-US" sz="1800" dirty="0">
              <a:latin typeface="Times New Roman"/>
              <a:cs typeface="Times New Roman"/>
            </a:endParaRPr>
          </a:p>
          <a:p>
            <a:pPr marL="685800" indent="-685800"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Western Arabia Terra: 35</a:t>
            </a:r>
          </a:p>
          <a:p>
            <a:pPr marL="914400" lvl="1" indent="-457200"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Over 40% of all mounds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685800" indent="-685800"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Mounds in Arabia Terra are preferentially offset to the western half of their crater </a:t>
            </a:r>
          </a:p>
          <a:p>
            <a:pPr marL="685800" indent="-685800"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All other mounds do not appear to be offset</a:t>
            </a:r>
            <a:endParaRPr lang="en-US" sz="4600" dirty="0">
              <a:latin typeface="Times New Roman"/>
              <a:cs typeface="Times New Rom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809807" y="8305428"/>
            <a:ext cx="2475491" cy="2198064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2358043" y="10503492"/>
            <a:ext cx="6451764" cy="4987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040578" y="10503492"/>
            <a:ext cx="2244720" cy="49945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Screen Shot 2012-11-28 at 12.39.04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978" y="16320402"/>
            <a:ext cx="8495491" cy="2995598"/>
          </a:xfrm>
          <a:prstGeom prst="rect">
            <a:avLst/>
          </a:prstGeom>
        </p:spPr>
      </p:pic>
      <p:pic>
        <p:nvPicPr>
          <p:cNvPr id="45" name="Picture 44" descr="Screen Shot 2012-11-28 at 12.39.45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861" y="16338890"/>
            <a:ext cx="8495491" cy="297711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687970" y="5944854"/>
            <a:ext cx="7098408" cy="9602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">
              <a:spcBef>
                <a:spcPts val="1200"/>
              </a:spcBef>
            </a:pPr>
            <a:r>
              <a:rPr lang="en-US" sz="4600" dirty="0" smtClean="0">
                <a:latin typeface="Times New Roman"/>
                <a:cs typeface="Times New Roman"/>
              </a:rPr>
              <a:t>For an initial empty crater:</a:t>
            </a:r>
          </a:p>
          <a:p>
            <a:pPr marL="50292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Fluid acceleration at the top of the rim creates a zone of low pressure that forces wind and sand over the rim into the crater, instead of around it.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4600" dirty="0" smtClean="0">
                <a:latin typeface="Times New Roman"/>
                <a:cs typeface="Times New Roman"/>
              </a:rPr>
              <a:t>Once the sand is forced into the crater, piles of sediment occur against the crater wall and the sediment continues to fill the entire crater </a:t>
            </a:r>
            <a:endParaRPr lang="en-US" sz="4600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391713" y="23687941"/>
            <a:ext cx="8578540" cy="769441"/>
          </a:xfrm>
          <a:prstGeom prst="rect">
            <a:avLst/>
          </a:prstGeom>
          <a:solidFill>
            <a:srgbClr val="D99694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/>
              <a:t>Mound Offset from Center </a:t>
            </a:r>
            <a:r>
              <a:rPr lang="en-US" sz="4400" dirty="0" smtClean="0"/>
              <a:t>of </a:t>
            </a:r>
            <a:r>
              <a:rPr lang="en-US" sz="4400" dirty="0"/>
              <a:t>C</a:t>
            </a:r>
            <a:r>
              <a:rPr lang="en-US" sz="4400" dirty="0" smtClean="0"/>
              <a:t>rater</a:t>
            </a:r>
            <a:endParaRPr lang="en-US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14198914" y="15677505"/>
            <a:ext cx="28316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Arabia Terra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421383" y="14022365"/>
            <a:ext cx="9764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Figure 5: Model run on a crater mesh. Background is pressure field, arrows are wind velocity, arrows are colored with wind y-velocity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109997" y="19454953"/>
            <a:ext cx="17250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Figure 6: Cutaway view of the model results. a) Initial velocity field in the crater. b) Velocity field in the crater at the end of the simulation. </a:t>
            </a:r>
            <a:r>
              <a:rPr lang="en-US" sz="3200" dirty="0">
                <a:latin typeface="Times New Roman"/>
                <a:cs typeface="Times New Roman"/>
              </a:rPr>
              <a:t>T</a:t>
            </a:r>
            <a:r>
              <a:rPr lang="en-US" sz="3200" dirty="0" smtClean="0">
                <a:latin typeface="Times New Roman"/>
                <a:cs typeface="Times New Roman"/>
              </a:rPr>
              <a:t>ime step: ~300 years, end time: ~100,000 years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375115" y="30076933"/>
            <a:ext cx="181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85 mounds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2386952" y="30076933"/>
            <a:ext cx="181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5 mounds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28791421" y="30076933"/>
            <a:ext cx="181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50 mounds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32983364" y="16322723"/>
            <a:ext cx="585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941861" y="16338890"/>
            <a:ext cx="609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7" name="Picture 56" descr="vec1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"/>
          <a:stretch/>
        </p:blipFill>
        <p:spPr>
          <a:xfrm>
            <a:off x="39871684" y="6269974"/>
            <a:ext cx="10565668" cy="769279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10204" r="7749" b="3868"/>
          <a:stretch/>
        </p:blipFill>
        <p:spPr bwMode="auto">
          <a:xfrm>
            <a:off x="27196215" y="15498038"/>
            <a:ext cx="4149541" cy="398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Macintosh HD:Users:kbennett:Desktop:Screen Shot 2012-11-02 at 11.04.26 AM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7" r="2979"/>
          <a:stretch/>
        </p:blipFill>
        <p:spPr bwMode="auto">
          <a:xfrm>
            <a:off x="27314104" y="19616792"/>
            <a:ext cx="3900273" cy="21774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6438402" y="21752452"/>
            <a:ext cx="5183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Figure 3: Example of a central mound, Henry Crater</a:t>
            </a:r>
            <a:r>
              <a:rPr lang="en-US" sz="3200" baseline="30000" dirty="0" smtClean="0">
                <a:latin typeface="Times New Roman"/>
                <a:cs typeface="Times New Roman"/>
              </a:rPr>
              <a:t>7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2" name="Picture 1" descr="windeq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34" y="31004994"/>
            <a:ext cx="7840575" cy="20653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927557" y="15592025"/>
            <a:ext cx="2424578" cy="3473038"/>
          </a:xfrm>
          <a:prstGeom prst="line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4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781</Words>
  <Application>Microsoft Macintosh PowerPoint</Application>
  <PresentationFormat>Custom</PresentationFormat>
  <Paragraphs>67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Bennett</dc:creator>
  <cp:lastModifiedBy>Kristen Bennett</cp:lastModifiedBy>
  <cp:revision>29</cp:revision>
  <dcterms:created xsi:type="dcterms:W3CDTF">2012-11-28T20:30:06Z</dcterms:created>
  <dcterms:modified xsi:type="dcterms:W3CDTF">2012-11-29T20:41:36Z</dcterms:modified>
</cp:coreProperties>
</file>